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8" r:id="rId2"/>
  </p:sldIdLst>
  <p:sldSz cx="9906000" cy="6858000" type="A4"/>
  <p:notesSz cx="9926638" cy="6797675"/>
  <p:defaultTextStyle>
    <a:defPPr>
      <a:defRPr lang="en-US"/>
    </a:defPPr>
    <a:lvl1pPr marL="0" algn="l" defTabSz="9576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828" algn="l" defTabSz="9576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656" algn="l" defTabSz="9576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483" algn="l" defTabSz="9576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311" algn="l" defTabSz="9576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139" algn="l" defTabSz="9576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2967" algn="l" defTabSz="9576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1794" algn="l" defTabSz="9576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0622" algn="l" defTabSz="95765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718" autoAdjust="0"/>
  </p:normalViewPr>
  <p:slideViewPr>
    <p:cSldViewPr>
      <p:cViewPr>
        <p:scale>
          <a:sx n="98" d="100"/>
          <a:sy n="98" d="100"/>
        </p:scale>
        <p:origin x="-2688" y="-51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8F9ED-6386-4497-88DD-76A885550DB8}" type="datetimeFigureOut">
              <a:rPr lang="en-GB" smtClean="0"/>
              <a:pPr/>
              <a:t>08/05/2014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C2DB5-08C1-45BA-BD89-CA7C90C975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21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76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8828" algn="l" defTabSz="9576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7656" algn="l" defTabSz="9576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6483" algn="l" defTabSz="9576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5311" algn="l" defTabSz="9576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4139" algn="l" defTabSz="9576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2967" algn="l" defTabSz="9576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1794" algn="l" defTabSz="9576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0622" algn="l" defTabSz="9576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4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3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1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29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09/07/1435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09/07/1435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783000" y="1714500"/>
            <a:ext cx="7379625" cy="3652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0683" y="1714500"/>
            <a:ext cx="21977218" cy="3652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09/07/1435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09/07/1435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7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4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2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49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36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24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11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298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09/07/1435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0683" y="9988550"/>
            <a:ext cx="14678422" cy="2825115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84204" y="9988550"/>
            <a:ext cx="14678421" cy="2825115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09/07/1435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733" indent="0">
              <a:buNone/>
              <a:defRPr sz="2100" b="1"/>
            </a:lvl2pPr>
            <a:lvl3pPr marL="957468" indent="0">
              <a:buNone/>
              <a:defRPr sz="1900" b="1"/>
            </a:lvl3pPr>
            <a:lvl4pPr marL="1436202" indent="0">
              <a:buNone/>
              <a:defRPr sz="1700" b="1"/>
            </a:lvl4pPr>
            <a:lvl5pPr marL="1914935" indent="0">
              <a:buNone/>
              <a:defRPr sz="1700" b="1"/>
            </a:lvl5pPr>
            <a:lvl6pPr marL="2393670" indent="0">
              <a:buNone/>
              <a:defRPr sz="1700" b="1"/>
            </a:lvl6pPr>
            <a:lvl7pPr marL="2872403" indent="0">
              <a:buNone/>
              <a:defRPr sz="1700" b="1"/>
            </a:lvl7pPr>
            <a:lvl8pPr marL="3351137" indent="0">
              <a:buNone/>
              <a:defRPr sz="1700" b="1"/>
            </a:lvl8pPr>
            <a:lvl9pPr marL="382987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733" indent="0">
              <a:buNone/>
              <a:defRPr sz="2100" b="1"/>
            </a:lvl2pPr>
            <a:lvl3pPr marL="957468" indent="0">
              <a:buNone/>
              <a:defRPr sz="1900" b="1"/>
            </a:lvl3pPr>
            <a:lvl4pPr marL="1436202" indent="0">
              <a:buNone/>
              <a:defRPr sz="1700" b="1"/>
            </a:lvl4pPr>
            <a:lvl5pPr marL="1914935" indent="0">
              <a:buNone/>
              <a:defRPr sz="1700" b="1"/>
            </a:lvl5pPr>
            <a:lvl6pPr marL="2393670" indent="0">
              <a:buNone/>
              <a:defRPr sz="1700" b="1"/>
            </a:lvl6pPr>
            <a:lvl7pPr marL="2872403" indent="0">
              <a:buNone/>
              <a:defRPr sz="1700" b="1"/>
            </a:lvl7pPr>
            <a:lvl8pPr marL="3351137" indent="0">
              <a:buNone/>
              <a:defRPr sz="1700" b="1"/>
            </a:lvl8pPr>
            <a:lvl9pPr marL="382987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09/07/1435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09/07/1435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09/07/1435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733" indent="0">
              <a:buNone/>
              <a:defRPr sz="1300"/>
            </a:lvl2pPr>
            <a:lvl3pPr marL="957468" indent="0">
              <a:buNone/>
              <a:defRPr sz="1100"/>
            </a:lvl3pPr>
            <a:lvl4pPr marL="1436202" indent="0">
              <a:buNone/>
              <a:defRPr sz="900"/>
            </a:lvl4pPr>
            <a:lvl5pPr marL="1914935" indent="0">
              <a:buNone/>
              <a:defRPr sz="900"/>
            </a:lvl5pPr>
            <a:lvl6pPr marL="2393670" indent="0">
              <a:buNone/>
              <a:defRPr sz="900"/>
            </a:lvl6pPr>
            <a:lvl7pPr marL="2872403" indent="0">
              <a:buNone/>
              <a:defRPr sz="900"/>
            </a:lvl7pPr>
            <a:lvl8pPr marL="3351137" indent="0">
              <a:buNone/>
              <a:defRPr sz="900"/>
            </a:lvl8pPr>
            <a:lvl9pPr marL="382987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09/07/1435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8733" indent="0">
              <a:buNone/>
              <a:defRPr sz="2900"/>
            </a:lvl2pPr>
            <a:lvl3pPr marL="957468" indent="0">
              <a:buNone/>
              <a:defRPr sz="2500"/>
            </a:lvl3pPr>
            <a:lvl4pPr marL="1436202" indent="0">
              <a:buNone/>
              <a:defRPr sz="2100"/>
            </a:lvl4pPr>
            <a:lvl5pPr marL="1914935" indent="0">
              <a:buNone/>
              <a:defRPr sz="2100"/>
            </a:lvl5pPr>
            <a:lvl6pPr marL="2393670" indent="0">
              <a:buNone/>
              <a:defRPr sz="2100"/>
            </a:lvl6pPr>
            <a:lvl7pPr marL="2872403" indent="0">
              <a:buNone/>
              <a:defRPr sz="2100"/>
            </a:lvl7pPr>
            <a:lvl8pPr marL="3351137" indent="0">
              <a:buNone/>
              <a:defRPr sz="2100"/>
            </a:lvl8pPr>
            <a:lvl9pPr marL="3829871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6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733" indent="0">
              <a:buNone/>
              <a:defRPr sz="1300"/>
            </a:lvl2pPr>
            <a:lvl3pPr marL="957468" indent="0">
              <a:buNone/>
              <a:defRPr sz="1100"/>
            </a:lvl3pPr>
            <a:lvl4pPr marL="1436202" indent="0">
              <a:buNone/>
              <a:defRPr sz="900"/>
            </a:lvl4pPr>
            <a:lvl5pPr marL="1914935" indent="0">
              <a:buNone/>
              <a:defRPr sz="900"/>
            </a:lvl5pPr>
            <a:lvl6pPr marL="2393670" indent="0">
              <a:buNone/>
              <a:defRPr sz="900"/>
            </a:lvl6pPr>
            <a:lvl7pPr marL="2872403" indent="0">
              <a:buNone/>
              <a:defRPr sz="900"/>
            </a:lvl7pPr>
            <a:lvl8pPr marL="3351137" indent="0">
              <a:buNone/>
              <a:defRPr sz="900"/>
            </a:lvl8pPr>
            <a:lvl9pPr marL="382987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1"/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09/07/1435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5747" tIns="47873" rIns="95747" bIns="4787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5747" tIns="47873" rIns="95747" bIns="4787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09/07/1435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5747" tIns="47873" rIns="95747" bIns="4787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5747" tIns="47873" rIns="95747" bIns="4787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5746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051" indent="-359051" algn="l" defTabSz="95746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7942" indent="-299209" algn="l" defTabSz="95746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6835" indent="-239367" algn="l" defTabSz="95746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5568" indent="-239367" algn="l" defTabSz="95746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303" indent="-239367" algn="l" defTabSz="95746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036" indent="-239367" algn="l" defTabSz="95746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1770" indent="-239367" algn="l" defTabSz="95746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0504" indent="-239367" algn="l" defTabSz="95746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9238" indent="-239367" algn="l" defTabSz="95746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4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733" algn="l" defTabSz="9574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468" algn="l" defTabSz="9574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202" algn="l" defTabSz="9574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4935" algn="l" defTabSz="9574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3670" algn="l" defTabSz="9574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2403" algn="l" defTabSz="9574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1137" algn="l" defTabSz="9574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29871" algn="l" defTabSz="9574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oleObject" Target="../embeddings/oleObject1.bin"/><Relationship Id="rId26" Type="http://schemas.openxmlformats.org/officeDocument/2006/relationships/image" Target="../media/image18.png"/><Relationship Id="rId3" Type="http://schemas.openxmlformats.org/officeDocument/2006/relationships/image" Target="../media/image6.png"/><Relationship Id="rId21" Type="http://schemas.openxmlformats.org/officeDocument/2006/relationships/image" Target="../media/image2.emf"/><Relationship Id="rId7" Type="http://schemas.openxmlformats.org/officeDocument/2006/relationships/hyperlink" Target="http://www.arthursclipart.org/animalswild/wild/camel.gif" TargetMode="External"/><Relationship Id="rId12" Type="http://schemas.openxmlformats.org/officeDocument/2006/relationships/image" Target="../media/image14.jpeg"/><Relationship Id="rId17" Type="http://schemas.openxmlformats.org/officeDocument/2006/relationships/image" Target="../media/image17.png"/><Relationship Id="rId25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jpeg"/><Relationship Id="rId20" Type="http://schemas.openxmlformats.org/officeDocument/2006/relationships/oleObject" Target="../embeddings/oleObject2.bin"/><Relationship Id="rId29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24" Type="http://schemas.openxmlformats.org/officeDocument/2006/relationships/oleObject" Target="../embeddings/oleObject4.bin"/><Relationship Id="rId32" Type="http://schemas.openxmlformats.org/officeDocument/2006/relationships/image" Target="../media/image21.jpeg"/><Relationship Id="rId5" Type="http://schemas.openxmlformats.org/officeDocument/2006/relationships/image" Target="../media/image8.png"/><Relationship Id="rId15" Type="http://schemas.openxmlformats.org/officeDocument/2006/relationships/hyperlink" Target="mailto:altib2002@yahoo.co.uk" TargetMode="External"/><Relationship Id="rId23" Type="http://schemas.openxmlformats.org/officeDocument/2006/relationships/image" Target="../media/image3.emf"/><Relationship Id="rId28" Type="http://schemas.openxmlformats.org/officeDocument/2006/relationships/package" Target="../embeddings/Microsoft_PowerPoint_Slide1.sldx"/><Relationship Id="rId10" Type="http://schemas.openxmlformats.org/officeDocument/2006/relationships/image" Target="../media/image12.gif"/><Relationship Id="rId19" Type="http://schemas.openxmlformats.org/officeDocument/2006/relationships/image" Target="../media/image1.emf"/><Relationship Id="rId31" Type="http://schemas.openxmlformats.org/officeDocument/2006/relationships/image" Target="../media/image20.jpeg"/><Relationship Id="rId4" Type="http://schemas.openxmlformats.org/officeDocument/2006/relationships/image" Target="../media/image7.png"/><Relationship Id="rId9" Type="http://schemas.openxmlformats.org/officeDocument/2006/relationships/image" Target="../media/image11.gif"/><Relationship Id="rId14" Type="http://schemas.openxmlformats.org/officeDocument/2006/relationships/hyperlink" Target="mailto:r01eaa11@abdn.ac.uk" TargetMode="External"/><Relationship Id="rId22" Type="http://schemas.openxmlformats.org/officeDocument/2006/relationships/oleObject" Target="../embeddings/oleObject3.bin"/><Relationship Id="rId27" Type="http://schemas.openxmlformats.org/officeDocument/2006/relationships/oleObject" Target="../embeddings/oleObject5.bin"/><Relationship Id="rId3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6864" y="0"/>
            <a:ext cx="1880927" cy="254431"/>
          </a:xfrm>
          <a:prstGeom prst="rect">
            <a:avLst/>
          </a:prstGeom>
        </p:spPr>
        <p:txBody>
          <a:bodyPr wrap="none" lIns="20967" tIns="10484" rIns="20967" bIns="10484">
            <a:spAutoFit/>
          </a:bodyPr>
          <a:lstStyle/>
          <a:p>
            <a:r>
              <a:rPr lang="en-GB" sz="15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TRYPANOSOMIASIS</a:t>
            </a:r>
            <a:endParaRPr lang="en-GB" i="1" dirty="0"/>
          </a:p>
        </p:txBody>
      </p:sp>
      <p:sp>
        <p:nvSpPr>
          <p:cNvPr id="3" name="Rectangle 2"/>
          <p:cNvSpPr/>
          <p:nvPr/>
        </p:nvSpPr>
        <p:spPr>
          <a:xfrm>
            <a:off x="1549856" y="236222"/>
            <a:ext cx="2803626" cy="267394"/>
          </a:xfrm>
          <a:prstGeom prst="rect">
            <a:avLst/>
          </a:prstGeom>
        </p:spPr>
        <p:txBody>
          <a:bodyPr wrap="square" lIns="20967" tIns="10484" rIns="20967" bIns="10484">
            <a:spAutoFit/>
          </a:bodyPr>
          <a:lstStyle/>
          <a:p>
            <a:pPr algn="ctr"/>
            <a:r>
              <a:rPr lang="en-GB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Endotoxin levels in plasmas and CSF patients infected with</a:t>
            </a:r>
            <a:r>
              <a:rPr lang="en-US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Trypanosoma</a:t>
            </a:r>
            <a:r>
              <a:rPr lang="en-GB" sz="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brucei</a:t>
            </a:r>
            <a:r>
              <a:rPr lang="en-GB" sz="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rhodesiense</a:t>
            </a:r>
            <a:endParaRPr lang="en-GB" sz="800" dirty="0"/>
          </a:p>
        </p:txBody>
      </p:sp>
      <p:sp>
        <p:nvSpPr>
          <p:cNvPr id="4" name="Rectangle 3"/>
          <p:cNvSpPr/>
          <p:nvPr/>
        </p:nvSpPr>
        <p:spPr>
          <a:xfrm>
            <a:off x="5146962" y="218964"/>
            <a:ext cx="3031582" cy="267394"/>
          </a:xfrm>
          <a:prstGeom prst="rect">
            <a:avLst/>
          </a:prstGeom>
        </p:spPr>
        <p:txBody>
          <a:bodyPr wrap="square" lIns="20967" tIns="10484" rIns="20967" bIns="10484">
            <a:spAutoFit/>
          </a:bodyPr>
          <a:lstStyle/>
          <a:p>
            <a:pPr algn="ctr"/>
            <a:r>
              <a:rPr lang="en-GB" sz="800" b="1" kern="1800" dirty="0">
                <a:latin typeface="Times New Roman"/>
                <a:ea typeface="Times New Roman"/>
              </a:rPr>
              <a:t>Molecular markers for characterization of </a:t>
            </a:r>
            <a:r>
              <a:rPr lang="en-GB" sz="800" b="1" i="1" kern="1800" dirty="0">
                <a:latin typeface="Times New Roman"/>
                <a:ea typeface="Times New Roman"/>
              </a:rPr>
              <a:t>Trypanosomes</a:t>
            </a:r>
            <a:r>
              <a:rPr lang="en-GB" sz="800" b="1" kern="1800" dirty="0">
                <a:latin typeface="Times New Roman"/>
                <a:ea typeface="Times New Roman"/>
              </a:rPr>
              <a:t> </a:t>
            </a:r>
            <a:endParaRPr lang="en-GB" sz="800" dirty="0">
              <a:latin typeface="Times New Roman"/>
              <a:ea typeface="Times New Roman"/>
            </a:endParaRPr>
          </a:p>
          <a:p>
            <a:pPr algn="ctr"/>
            <a:r>
              <a:rPr lang="en-GB" sz="800" b="1" dirty="0" smtClean="0">
                <a:latin typeface="Times New Roman"/>
                <a:ea typeface="Times New Roman"/>
              </a:rPr>
              <a:t>in camels in Sebha City - Libya</a:t>
            </a:r>
            <a:endParaRPr lang="en-GB" sz="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511" y="98156"/>
            <a:ext cx="1475981" cy="51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0" y="816622"/>
            <a:ext cx="4839189" cy="1973822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209" y="816622"/>
            <a:ext cx="4542735" cy="197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23" y="1099135"/>
            <a:ext cx="1816186" cy="1127741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2" descr="camel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2035" y="2289955"/>
            <a:ext cx="546619" cy="45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https://www.cia.gov/library/publications/the-world-factbook/graphics/maps/ly-map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024" y="903112"/>
            <a:ext cx="1428263" cy="1283293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www.cia.gov/library/publications/the-world-factbook/graphics/flags/large/ly-lgflag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93" y="98156"/>
            <a:ext cx="615314" cy="36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tempus-unigov.eu/sites/default/files/Logo-Sebha_Uni_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92" y="460580"/>
            <a:ext cx="509516" cy="38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194176.fig.00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7781" r="3375" b="4625"/>
          <a:stretch/>
        </p:blipFill>
        <p:spPr bwMode="auto">
          <a:xfrm>
            <a:off x="5270392" y="2307213"/>
            <a:ext cx="601123" cy="431456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91" y="805745"/>
            <a:ext cx="1851451" cy="32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1981200" y="381000"/>
            <a:ext cx="5907012" cy="45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66" tIns="47883" rIns="95766" bIns="47883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u="sng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Eltayb A. M. </a:t>
            </a:r>
            <a:r>
              <a:rPr lang="en-GB" sz="800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Aboubaker*</a:t>
            </a:r>
            <a:r>
              <a:rPr lang="en-GB" sz="8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Jeremy </a:t>
            </a:r>
            <a:r>
              <a:rPr lang="en-GB" sz="8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M. </a:t>
            </a:r>
            <a:r>
              <a:rPr lang="en-GB" sz="8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Sternberg**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4"/>
              </a:rPr>
              <a:t>r01eaa11@abdn.ac.uk</a:t>
            </a:r>
            <a:r>
              <a:rPr lang="en-GB" sz="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&amp;</a:t>
            </a:r>
            <a:r>
              <a:rPr lang="en-GB" sz="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8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5"/>
              </a:rPr>
              <a:t>altib2002@yahoo.co.uk</a:t>
            </a:r>
            <a:endParaRPr lang="en-GB" sz="800" b="1" i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00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**Institute </a:t>
            </a:r>
            <a:r>
              <a:rPr lang="en-GB" sz="700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 Biological and Environmental Sciences, University of </a:t>
            </a:r>
            <a:r>
              <a:rPr lang="en-GB" sz="700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Aberdeen - UK; *Faculty of Science, Sebha University – Libya.</a:t>
            </a:r>
            <a:endParaRPr lang="en-GB" sz="7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164595" y="3014802"/>
            <a:ext cx="4561933" cy="305184"/>
          </a:xfrm>
          <a:prstGeom prst="roundRect">
            <a:avLst/>
          </a:prstGeom>
          <a:blipFill>
            <a:blip r:embed="rId16" cstate="print"/>
            <a:tile tx="0" ty="0" sx="100000" sy="100000" flip="none" algn="tl"/>
          </a:blip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66" tIns="47883" rIns="95766" bIns="47883" rtlCol="0" anchor="ctr"/>
          <a:lstStyle/>
          <a:p>
            <a:pPr rtl="1"/>
            <a:endParaRPr lang="en-GB" sz="15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rtl="1"/>
            <a:r>
              <a:rPr lang="en-GB" sz="15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en-GB" sz="1500" dirty="0">
              <a:solidFill>
                <a:prstClr val="black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39226" y="3032060"/>
            <a:ext cx="4831407" cy="305184"/>
          </a:xfrm>
          <a:prstGeom prst="roundRect">
            <a:avLst/>
          </a:prstGeom>
          <a:blipFill>
            <a:blip r:embed="rId16" cstate="print"/>
            <a:tile tx="0" ty="0" sx="100000" sy="100000" flip="none" algn="tl"/>
          </a:blip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66" tIns="47883" rIns="95766" bIns="47883" rtlCol="0" anchor="ctr"/>
          <a:lstStyle/>
          <a:p>
            <a:pPr rtl="1"/>
            <a:endParaRPr lang="en-GB" sz="15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rtl="1"/>
            <a:r>
              <a:rPr lang="en-GB" sz="15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en-GB" sz="15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5657" y="3014802"/>
            <a:ext cx="4287718" cy="267394"/>
          </a:xfrm>
          <a:prstGeom prst="rect">
            <a:avLst/>
          </a:prstGeom>
        </p:spPr>
        <p:txBody>
          <a:bodyPr wrap="square" lIns="20967" tIns="10484" rIns="20967" bIns="10484">
            <a:spAutoFit/>
          </a:bodyPr>
          <a:lstStyle/>
          <a:p>
            <a:pPr indent="104836" algn="ctr"/>
            <a:r>
              <a:rPr lang="en-GB" sz="800" dirty="0">
                <a:solidFill>
                  <a:prstClr val="black"/>
                </a:solidFill>
                <a:latin typeface="Times New Roman"/>
                <a:ea typeface="Times New Roman"/>
              </a:rPr>
              <a:t>To develop PCR detection and species identification of trypanosomes using blood samples stored on FTA </a:t>
            </a:r>
            <a:r>
              <a:rPr lang="en-GB" sz="800" dirty="0" err="1">
                <a:solidFill>
                  <a:prstClr val="black"/>
                </a:solidFill>
                <a:latin typeface="Times New Roman"/>
                <a:ea typeface="Times New Roman"/>
              </a:rPr>
              <a:t>whatman</a:t>
            </a:r>
            <a:r>
              <a:rPr lang="en-GB" sz="800" dirty="0">
                <a:solidFill>
                  <a:prstClr val="black"/>
                </a:solidFill>
                <a:latin typeface="Times New Roman"/>
                <a:ea typeface="Times New Roman"/>
              </a:rPr>
              <a:t> cards from infected Camels in Sebha- Libya.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9758" y="3032060"/>
            <a:ext cx="4742723" cy="267394"/>
          </a:xfrm>
          <a:prstGeom prst="rect">
            <a:avLst/>
          </a:prstGeom>
        </p:spPr>
        <p:txBody>
          <a:bodyPr wrap="square" lIns="20967" tIns="10484" rIns="20967" bIns="10484">
            <a:spAutoFit/>
          </a:bodyPr>
          <a:lstStyle/>
          <a:p>
            <a:pPr lvl="0" algn="ctr"/>
            <a:r>
              <a:rPr lang="en-GB" sz="800" dirty="0">
                <a:solidFill>
                  <a:prstClr val="black"/>
                </a:solidFill>
                <a:latin typeface="Times New Roman"/>
                <a:ea typeface="MS Mincho"/>
              </a:rPr>
              <a:t>Investigated the endotoxin levels in serum and CSF of patient infected with </a:t>
            </a:r>
            <a:r>
              <a:rPr lang="en-GB" sz="800" i="1" dirty="0" err="1">
                <a:solidFill>
                  <a:prstClr val="black"/>
                </a:solidFill>
                <a:latin typeface="Times New Roman"/>
                <a:ea typeface="MS Mincho"/>
              </a:rPr>
              <a:t>Trypanosoma</a:t>
            </a:r>
            <a:r>
              <a:rPr lang="en-GB" sz="800" i="1" dirty="0">
                <a:solidFill>
                  <a:prstClr val="black"/>
                </a:solidFill>
                <a:latin typeface="Times New Roman"/>
                <a:ea typeface="MS Mincho"/>
              </a:rPr>
              <a:t> </a:t>
            </a:r>
            <a:r>
              <a:rPr lang="en-GB" sz="800" i="1" dirty="0" err="1">
                <a:solidFill>
                  <a:prstClr val="black"/>
                </a:solidFill>
                <a:latin typeface="Times New Roman"/>
                <a:ea typeface="MS Mincho"/>
              </a:rPr>
              <a:t>brucei</a:t>
            </a:r>
            <a:r>
              <a:rPr lang="en-GB" sz="800" i="1" dirty="0">
                <a:solidFill>
                  <a:prstClr val="black"/>
                </a:solidFill>
                <a:latin typeface="Times New Roman"/>
                <a:ea typeface="MS Mincho"/>
              </a:rPr>
              <a:t> </a:t>
            </a:r>
            <a:r>
              <a:rPr lang="en-GB" sz="800" i="1" dirty="0" err="1">
                <a:solidFill>
                  <a:prstClr val="black"/>
                </a:solidFill>
                <a:latin typeface="Times New Roman"/>
                <a:ea typeface="MS Mincho"/>
              </a:rPr>
              <a:t>rhodesiense</a:t>
            </a:r>
            <a:r>
              <a:rPr lang="en-GB" sz="800" i="1" dirty="0">
                <a:solidFill>
                  <a:prstClr val="black"/>
                </a:solidFill>
                <a:latin typeface="Times New Roman"/>
                <a:ea typeface="MS Mincho"/>
              </a:rPr>
              <a:t>; </a:t>
            </a:r>
            <a:r>
              <a:rPr lang="en-GB" sz="800" dirty="0">
                <a:solidFill>
                  <a:prstClr val="black"/>
                </a:solidFill>
                <a:latin typeface="Times New Roman"/>
                <a:ea typeface="MS Mincho"/>
              </a:rPr>
              <a:t>and  the </a:t>
            </a:r>
            <a:r>
              <a:rPr lang="en-GB" sz="800" dirty="0">
                <a:solidFill>
                  <a:prstClr val="black"/>
                </a:solidFill>
                <a:latin typeface="Times New Roman"/>
                <a:ea typeface="Calibri"/>
              </a:rPr>
              <a:t>relationships between them and clinical parameters.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45023" y="2289955"/>
            <a:ext cx="1816186" cy="41419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66" tIns="47883" rIns="95766" bIns="47883" rtlCol="0" anchor="ctr"/>
          <a:lstStyle/>
          <a:p>
            <a:pPr algn="r" rtl="1"/>
            <a:endParaRPr lang="en-US" sz="1500" b="1" u="sng" dirty="0">
              <a:solidFill>
                <a:srgbClr val="C0504D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99601" y="2324471"/>
            <a:ext cx="702781" cy="128895"/>
          </a:xfrm>
          <a:prstGeom prst="rect">
            <a:avLst/>
          </a:prstGeom>
        </p:spPr>
        <p:txBody>
          <a:bodyPr wrap="none" lIns="20967" tIns="10484" rIns="20967" bIns="10484">
            <a:spAutoFit/>
          </a:bodyPr>
          <a:lstStyle/>
          <a:p>
            <a:pPr algn="r" rtl="1"/>
            <a:r>
              <a:rPr lang="en-GB" sz="7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 of </a:t>
            </a:r>
            <a:r>
              <a:rPr lang="en-GB" sz="7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endParaRPr lang="en-GB" sz="7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09757" y="2428021"/>
            <a:ext cx="740581" cy="236616"/>
          </a:xfrm>
          <a:prstGeom prst="rect">
            <a:avLst/>
          </a:prstGeom>
        </p:spPr>
        <p:txBody>
          <a:bodyPr wrap="square" lIns="20967" tIns="10484" rIns="20967" bIns="10484">
            <a:spAutoFit/>
          </a:bodyPr>
          <a:lstStyle/>
          <a:p>
            <a:pPr marL="131045" indent="-131045" algn="ctr"/>
            <a:r>
              <a:rPr lang="en-GB" sz="700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GB" sz="700" i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T.b.gambiense</a:t>
            </a:r>
            <a:r>
              <a:rPr lang="en-GB" sz="700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</a:p>
          <a:p>
            <a:pPr marL="131045" indent="-131045" algn="ctr"/>
            <a:r>
              <a:rPr lang="en-GB" sz="700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T.b.rhodesiense </a:t>
            </a:r>
            <a:r>
              <a:rPr lang="en-GB" sz="7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en-GB" sz="700" dirty="0">
              <a:solidFill>
                <a:prstClr val="black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038503" y="2341730"/>
            <a:ext cx="934639" cy="128895"/>
          </a:xfrm>
          <a:prstGeom prst="rect">
            <a:avLst/>
          </a:prstGeom>
        </p:spPr>
        <p:txBody>
          <a:bodyPr wrap="square" lIns="20967" tIns="10484" rIns="20967" bIns="10484">
            <a:spAutoFit/>
          </a:bodyPr>
          <a:lstStyle/>
          <a:p>
            <a:pPr algn="r" rtl="1"/>
            <a:r>
              <a:rPr lang="en-GB" sz="7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Stages of </a:t>
            </a:r>
            <a:r>
              <a:rPr lang="en-GB" sz="7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7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endParaRPr lang="en-GB" sz="700" b="1" dirty="0">
              <a:solidFill>
                <a:srgbClr val="1F497D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038502" y="2462538"/>
            <a:ext cx="1022707" cy="236616"/>
          </a:xfrm>
          <a:prstGeom prst="rect">
            <a:avLst/>
          </a:prstGeom>
        </p:spPr>
        <p:txBody>
          <a:bodyPr wrap="square" lIns="20967" tIns="10484" rIns="20967" bIns="10484">
            <a:spAutoFit/>
          </a:bodyPr>
          <a:lstStyle/>
          <a:p>
            <a:pPr marL="131045" indent="-131045"/>
            <a:r>
              <a:rPr lang="en-US" sz="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" dirty="0" err="1" smtClean="0">
                <a:latin typeface="Times New Roman" pitchFamily="18" charset="0"/>
                <a:cs typeface="Times New Roman" pitchFamily="18" charset="0"/>
              </a:rPr>
              <a:t>Haemolymphatic</a:t>
            </a:r>
            <a:r>
              <a:rPr lang="en-US" sz="700" dirty="0" smtClean="0">
                <a:latin typeface="Times New Roman" pitchFamily="18" charset="0"/>
                <a:cs typeface="Times New Roman" pitchFamily="18" charset="0"/>
              </a:rPr>
              <a:t> (Early) </a:t>
            </a:r>
          </a:p>
          <a:p>
            <a:pPr marL="131045" indent="-131045"/>
            <a:r>
              <a:rPr lang="en-US" sz="700" dirty="0" smtClean="0">
                <a:latin typeface="Times New Roman" pitchFamily="18" charset="0"/>
                <a:cs typeface="Times New Roman" pitchFamily="18" charset="0"/>
              </a:rPr>
              <a:t> Neurological (Late)</a:t>
            </a:r>
            <a:endParaRPr lang="en-US" sz="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133600" y="838200"/>
            <a:ext cx="2743200" cy="1596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txBody>
          <a:bodyPr wrap="square" lIns="20967" tIns="10484" rIns="20967" bIns="10484">
            <a:spAutoFit/>
          </a:bodyPr>
          <a:lstStyle/>
          <a:p>
            <a:pPr algn="ctr"/>
            <a:r>
              <a:rPr lang="en-GB" sz="9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Lipopolysaccharide</a:t>
            </a:r>
            <a:r>
              <a:rPr lang="en-GB" sz="9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9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(LPS</a:t>
            </a:r>
            <a:r>
              <a:rPr lang="en-GB" sz="9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648200" y="3886200"/>
            <a:ext cx="1004522" cy="281367"/>
          </a:xfrm>
          <a:prstGeom prst="rect">
            <a:avLst/>
          </a:prstGeom>
        </p:spPr>
        <p:txBody>
          <a:bodyPr wrap="none" lIns="95766" tIns="47883" rIns="95766" bIns="47883">
            <a:spAutoFit/>
          </a:bodyPr>
          <a:lstStyle/>
          <a:p>
            <a:pPr algn="r" rtl="1"/>
            <a:r>
              <a:rPr lang="en-GB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Results </a:t>
            </a:r>
            <a:endParaRPr lang="en-US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1593" y="3964006"/>
            <a:ext cx="4679007" cy="277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" name="Rectangle 63"/>
          <p:cNvSpPr/>
          <p:nvPr/>
        </p:nvSpPr>
        <p:spPr>
          <a:xfrm>
            <a:off x="2057400" y="5181600"/>
            <a:ext cx="1752600" cy="1121787"/>
          </a:xfrm>
          <a:prstGeom prst="rect">
            <a:avLst/>
          </a:prstGeom>
          <a:blipFill>
            <a:blip r:embed="rId16" cstate="print"/>
            <a:tile tx="0" ty="0" sx="100000" sy="100000" flip="none" algn="tl"/>
          </a:blip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66" tIns="47883" rIns="95766" bIns="47883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2286000" y="5257800"/>
          <a:ext cx="1473476" cy="775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r:id="rId18" imgW="3776760" imgH="2926080" progId="">
                  <p:embed/>
                </p:oleObj>
              </mc:Choice>
              <mc:Fallback>
                <p:oleObj r:id="rId18" imgW="3776760" imgH="292608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257800"/>
                        <a:ext cx="1473476" cy="7757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1905000" y="6400800"/>
          <a:ext cx="652416" cy="284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r:id="rId20" imgW="3772080" imgH="2647080" progId="">
                  <p:embed/>
                </p:oleObj>
              </mc:Choice>
              <mc:Fallback>
                <p:oleObj r:id="rId20" imgW="3772080" imgH="264708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6400800"/>
                        <a:ext cx="652416" cy="2843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2590800" y="6400800"/>
          <a:ext cx="599518" cy="283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r:id="rId22" imgW="3662280" imgH="2647080" progId="">
                  <p:embed/>
                </p:oleObj>
              </mc:Choice>
              <mc:Fallback>
                <p:oleObj r:id="rId22" imgW="3662280" imgH="264708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6400800"/>
                        <a:ext cx="599518" cy="2834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3" name="Object 11"/>
          <p:cNvGraphicFramePr>
            <a:graphicFrameLocks noChangeAspect="1"/>
          </p:cNvGraphicFramePr>
          <p:nvPr/>
        </p:nvGraphicFramePr>
        <p:xfrm>
          <a:off x="3200400" y="6400800"/>
          <a:ext cx="581885" cy="270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r:id="rId24" imgW="3662280" imgH="2647080" progId="">
                  <p:embed/>
                </p:oleObj>
              </mc:Choice>
              <mc:Fallback>
                <p:oleObj r:id="rId24" imgW="3662280" imgH="264708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6400800"/>
                        <a:ext cx="581885" cy="2702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Rectangle 73"/>
          <p:cNvSpPr/>
          <p:nvPr/>
        </p:nvSpPr>
        <p:spPr>
          <a:xfrm>
            <a:off x="76200" y="4724400"/>
            <a:ext cx="932705" cy="404478"/>
          </a:xfrm>
          <a:prstGeom prst="rect">
            <a:avLst/>
          </a:prstGeom>
        </p:spPr>
        <p:txBody>
          <a:bodyPr wrap="square" lIns="95766" tIns="47883" rIns="95766" bIns="47883">
            <a:spAutoFit/>
          </a:bodyPr>
          <a:lstStyle/>
          <a:p>
            <a:pPr algn="ctr" rtl="1"/>
            <a:r>
              <a:rPr lang="en-GB" sz="5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Endotoxin</a:t>
            </a:r>
            <a:r>
              <a:rPr lang="en-GB" sz="5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level in infected</a:t>
            </a:r>
          </a:p>
          <a:p>
            <a:pPr algn="ctr" rtl="1"/>
            <a:r>
              <a:rPr lang="en-GB" sz="5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patient plasma significantly </a:t>
            </a:r>
          </a:p>
          <a:p>
            <a:pPr algn="ctr" rtl="1"/>
            <a:r>
              <a:rPr lang="en-GB" sz="500" dirty="0" smtClean="0">
                <a:solidFill>
                  <a:prstClr val="black"/>
                </a:solidFill>
                <a:latin typeface="Times New Roman"/>
                <a:ea typeface="Times New Roman"/>
              </a:rPr>
              <a:t>higher than control </a:t>
            </a:r>
          </a:p>
          <a:p>
            <a:pPr algn="ctr" rtl="1"/>
            <a:r>
              <a:rPr lang="en-GB" sz="500" dirty="0">
                <a:solidFill>
                  <a:prstClr val="black"/>
                </a:solidFill>
                <a:latin typeface="Times New Roman"/>
                <a:ea typeface="Times New Roman"/>
              </a:rPr>
              <a:t>P</a:t>
            </a:r>
            <a:r>
              <a:rPr lang="en-GB" sz="500" dirty="0" smtClean="0">
                <a:solidFill>
                  <a:prstClr val="black"/>
                </a:solidFill>
                <a:latin typeface="Times New Roman"/>
                <a:ea typeface="Times New Roman"/>
              </a:rPr>
              <a:t>&lt;0.05 </a:t>
            </a:r>
            <a:endParaRPr lang="en-GB" sz="500" dirty="0">
              <a:solidFill>
                <a:prstClr val="black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990600" y="4724400"/>
            <a:ext cx="916909" cy="436671"/>
          </a:xfrm>
          <a:prstGeom prst="rect">
            <a:avLst/>
          </a:prstGeom>
        </p:spPr>
        <p:txBody>
          <a:bodyPr wrap="square" lIns="20967" tIns="10484" rIns="20967" bIns="10484">
            <a:spAutoFit/>
          </a:bodyPr>
          <a:lstStyle/>
          <a:p>
            <a:pPr algn="ctr" rtl="1"/>
            <a:r>
              <a:rPr lang="en-GB" sz="5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Endotoxin</a:t>
            </a:r>
            <a:r>
              <a:rPr lang="en-GB" sz="5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level in  early and late stages in infected patient plasma </a:t>
            </a:r>
          </a:p>
          <a:p>
            <a:pPr algn="ctr" rtl="1"/>
            <a:r>
              <a:rPr lang="en-GB" sz="500" dirty="0" smtClean="0">
                <a:solidFill>
                  <a:prstClr val="black"/>
                </a:solidFill>
                <a:latin typeface="Times New Roman"/>
                <a:ea typeface="Times New Roman"/>
              </a:rPr>
              <a:t>no significant different </a:t>
            </a:r>
          </a:p>
          <a:p>
            <a:pPr algn="ctr" rtl="1"/>
            <a:r>
              <a:rPr lang="en-GB" sz="500" dirty="0" smtClean="0">
                <a:solidFill>
                  <a:prstClr val="black"/>
                </a:solidFill>
                <a:latin typeface="Times New Roman"/>
                <a:ea typeface="Times New Roman"/>
              </a:rPr>
              <a:t>P=0.995 </a:t>
            </a:r>
          </a:p>
          <a:p>
            <a:pPr algn="ctr" rtl="1"/>
            <a:r>
              <a:rPr lang="en-GB" sz="7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en-GB" sz="700" dirty="0">
              <a:solidFill>
                <a:prstClr val="black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981200" y="4724400"/>
            <a:ext cx="969808" cy="404478"/>
          </a:xfrm>
          <a:prstGeom prst="rect">
            <a:avLst/>
          </a:prstGeom>
        </p:spPr>
        <p:txBody>
          <a:bodyPr wrap="square" lIns="95766" tIns="47883" rIns="95766" bIns="47883">
            <a:spAutoFit/>
          </a:bodyPr>
          <a:lstStyle/>
          <a:p>
            <a:pPr algn="ctr" rtl="1"/>
            <a:r>
              <a:rPr lang="en-GB" sz="5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Endotoxin</a:t>
            </a:r>
            <a:r>
              <a:rPr lang="en-GB" sz="5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level in infected</a:t>
            </a:r>
          </a:p>
          <a:p>
            <a:pPr algn="ctr" rtl="1"/>
            <a:r>
              <a:rPr lang="en-GB" sz="5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patient CSF significantly </a:t>
            </a:r>
          </a:p>
          <a:p>
            <a:pPr algn="ctr" rtl="1"/>
            <a:r>
              <a:rPr lang="en-GB" sz="500" dirty="0" smtClean="0">
                <a:solidFill>
                  <a:prstClr val="black"/>
                </a:solidFill>
                <a:latin typeface="Times New Roman"/>
                <a:ea typeface="Times New Roman"/>
              </a:rPr>
              <a:t>higher than control</a:t>
            </a:r>
          </a:p>
          <a:p>
            <a:pPr algn="ctr" rtl="1"/>
            <a:r>
              <a:rPr lang="en-GB" sz="500" dirty="0" smtClean="0">
                <a:solidFill>
                  <a:prstClr val="black"/>
                </a:solidFill>
                <a:latin typeface="Times New Roman"/>
                <a:ea typeface="Times New Roman"/>
              </a:rPr>
              <a:t>P&lt;0.05 </a:t>
            </a:r>
            <a:endParaRPr lang="en-GB" sz="500" dirty="0">
              <a:solidFill>
                <a:prstClr val="black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895600" y="4724400"/>
            <a:ext cx="908709" cy="328949"/>
          </a:xfrm>
          <a:prstGeom prst="rect">
            <a:avLst/>
          </a:prstGeom>
        </p:spPr>
        <p:txBody>
          <a:bodyPr wrap="square" lIns="20967" tIns="10484" rIns="20967" bIns="10484">
            <a:spAutoFit/>
          </a:bodyPr>
          <a:lstStyle/>
          <a:p>
            <a:pPr algn="ctr" rtl="1"/>
            <a:r>
              <a:rPr lang="en-GB" sz="5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Endotoxin</a:t>
            </a:r>
            <a:r>
              <a:rPr lang="en-GB" sz="5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level in  early and  late stages in infected patient CSF</a:t>
            </a:r>
          </a:p>
          <a:p>
            <a:pPr algn="ctr" rtl="1"/>
            <a:r>
              <a:rPr lang="en-GB" sz="500" dirty="0" smtClean="0">
                <a:solidFill>
                  <a:prstClr val="black"/>
                </a:solidFill>
                <a:latin typeface="Times New Roman"/>
                <a:ea typeface="Times New Roman"/>
              </a:rPr>
              <a:t>no significant different </a:t>
            </a:r>
          </a:p>
          <a:p>
            <a:pPr algn="ctr" rtl="1"/>
            <a:r>
              <a:rPr lang="en-GB" sz="500" dirty="0" smtClean="0">
                <a:solidFill>
                  <a:prstClr val="black"/>
                </a:solidFill>
                <a:latin typeface="Times New Roman"/>
                <a:ea typeface="Times New Roman"/>
              </a:rPr>
              <a:t>P=0.275 </a:t>
            </a:r>
          </a:p>
        </p:txBody>
      </p:sp>
      <p:sp>
        <p:nvSpPr>
          <p:cNvPr id="78" name="Rectangle 77"/>
          <p:cNvSpPr/>
          <p:nvPr/>
        </p:nvSpPr>
        <p:spPr>
          <a:xfrm>
            <a:off x="76200" y="5965964"/>
            <a:ext cx="1981200" cy="327534"/>
          </a:xfrm>
          <a:prstGeom prst="rect">
            <a:avLst/>
          </a:prstGeom>
        </p:spPr>
        <p:txBody>
          <a:bodyPr wrap="square" lIns="95766" tIns="47883" rIns="95766" bIns="47883">
            <a:spAutoFit/>
          </a:bodyPr>
          <a:lstStyle/>
          <a:p>
            <a:pPr algn="ctr" rtl="1"/>
            <a:r>
              <a:rPr lang="en-GB" sz="500" dirty="0" smtClean="0">
                <a:solidFill>
                  <a:prstClr val="black"/>
                </a:solidFill>
                <a:latin typeface="Times New Roman"/>
                <a:ea typeface="Times New Roman"/>
              </a:rPr>
              <a:t>Endotoxin level in infected patient plasma  and CSF before and after treatment. In plasma, before treatment significantly higher than after treatment P&lt;0.05 In CSF , no significant different P=0.073</a:t>
            </a:r>
          </a:p>
        </p:txBody>
      </p:sp>
      <p:sp>
        <p:nvSpPr>
          <p:cNvPr id="79" name="Rectangle 11"/>
          <p:cNvSpPr>
            <a:spLocks noChangeArrowheads="1"/>
          </p:cNvSpPr>
          <p:nvPr/>
        </p:nvSpPr>
        <p:spPr bwMode="auto">
          <a:xfrm>
            <a:off x="2209800" y="6019800"/>
            <a:ext cx="1410630" cy="25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967" tIns="10484" rIns="20967" bIns="1048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209672" fontAlgn="base">
              <a:spcBef>
                <a:spcPct val="0"/>
              </a:spcBef>
              <a:spcAft>
                <a:spcPct val="0"/>
              </a:spcAft>
            </a:pPr>
            <a:r>
              <a:rPr lang="en-GB" sz="800" baseline="-30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5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correlation between plasma </a:t>
            </a:r>
            <a:r>
              <a:rPr lang="en-GB" sz="5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endotoxin</a:t>
            </a:r>
            <a:r>
              <a:rPr lang="en-GB" sz="5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CSF </a:t>
            </a:r>
            <a:r>
              <a:rPr lang="en-GB" sz="5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endotoxin</a:t>
            </a:r>
            <a:r>
              <a:rPr lang="en-GB" sz="5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infected patients by  </a:t>
            </a:r>
            <a:r>
              <a:rPr lang="en-GB" sz="500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T.b.rohdesiense</a:t>
            </a:r>
            <a:r>
              <a:rPr lang="en-GB" sz="5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500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2096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5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Spearman rank correlation</a:t>
            </a:r>
            <a:r>
              <a:rPr lang="en-GB" sz="5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(P=0.185)</a:t>
            </a:r>
            <a:endParaRPr lang="en-GB" sz="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152400" y="6324600"/>
            <a:ext cx="1676400" cy="467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967" tIns="10484" rIns="20967" bIns="10484" numCol="1" anchor="ctr" anchorCtr="0" compatLnSpc="1">
            <a:prstTxWarp prst="textNoShape">
              <a:avLst/>
            </a:prstTxWarp>
            <a:spAutoFit/>
          </a:bodyPr>
          <a:lstStyle/>
          <a:p>
            <a:pPr indent="104836" algn="ctr" defTabSz="209672"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5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relationship between plasma </a:t>
            </a:r>
            <a:r>
              <a:rPr lang="en-GB" sz="5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endotoxin</a:t>
            </a:r>
            <a:r>
              <a:rPr lang="en-GB" sz="5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plasma IFN, IL-6 and  TGF</a:t>
            </a:r>
            <a:r>
              <a:rPr lang="el-GR" sz="5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β</a:t>
            </a:r>
            <a:r>
              <a:rPr lang="en-US" sz="5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5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levels  in  infected  patients  by  </a:t>
            </a:r>
            <a:r>
              <a:rPr lang="en-GB" sz="500" i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T.b.rohdesiense</a:t>
            </a:r>
            <a:r>
              <a:rPr lang="en-GB" sz="5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indent="104836" algn="ctr" defTabSz="2096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5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Spearman rank correlation, line= liner regression (P&lt; 0.05).</a:t>
            </a:r>
            <a:endParaRPr lang="en-US" sz="500" dirty="0" smtClean="0">
              <a:latin typeface="Arial" pitchFamily="34" charset="0"/>
              <a:cs typeface="Arial" pitchFamily="34" charset="0"/>
            </a:endParaRPr>
          </a:p>
          <a:p>
            <a:pPr indent="104836" defTabSz="2096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800600" y="3352800"/>
            <a:ext cx="614615" cy="205839"/>
          </a:xfrm>
          <a:prstGeom prst="rect">
            <a:avLst/>
          </a:prstGeom>
        </p:spPr>
        <p:txBody>
          <a:bodyPr wrap="none" lIns="20967" tIns="10484" rIns="20967" bIns="10484">
            <a:spAutoFit/>
          </a:bodyPr>
          <a:lstStyle/>
          <a:p>
            <a:pPr algn="r" rtl="1"/>
            <a:r>
              <a:rPr lang="en-US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Methods</a:t>
            </a:r>
            <a:endParaRPr lang="en-US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156859" y="3549808"/>
            <a:ext cx="4796141" cy="3106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967" tIns="10484" rIns="20967" bIns="10484"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5146961" y="3549808"/>
            <a:ext cx="4566187" cy="3106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967" tIns="10484" rIns="20967" bIns="10484"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191000" y="2743200"/>
            <a:ext cx="1745002" cy="264957"/>
          </a:xfrm>
          <a:prstGeom prst="rect">
            <a:avLst/>
          </a:prstGeom>
        </p:spPr>
        <p:txBody>
          <a:bodyPr wrap="square" lIns="20967" tIns="10484" rIns="20967" bIns="10484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GB" sz="1200" b="1" dirty="0">
                <a:solidFill>
                  <a:srgbClr val="C00000"/>
                </a:solidFill>
                <a:latin typeface="Times New Roman"/>
                <a:ea typeface="Times New Roman"/>
              </a:rPr>
              <a:t>Project Aims</a:t>
            </a:r>
            <a:endParaRPr lang="en-GB" sz="1200" dirty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pic>
        <p:nvPicPr>
          <p:cNvPr id="88" name="Picture 6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723773" y="224781"/>
            <a:ext cx="282126" cy="23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Rectangle 88"/>
          <p:cNvSpPr/>
          <p:nvPr/>
        </p:nvSpPr>
        <p:spPr>
          <a:xfrm>
            <a:off x="209758" y="3549808"/>
            <a:ext cx="4739474" cy="267394"/>
          </a:xfrm>
          <a:prstGeom prst="rect">
            <a:avLst/>
          </a:prstGeom>
        </p:spPr>
        <p:txBody>
          <a:bodyPr wrap="square" lIns="20967" tIns="10484" rIns="20967" bIns="10484">
            <a:spAutoFit/>
          </a:bodyPr>
          <a:lstStyle/>
          <a:p>
            <a:r>
              <a:rPr lang="en-GB" sz="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Plasma and CSF from </a:t>
            </a:r>
            <a:r>
              <a:rPr lang="en-GB" sz="800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T.b.rhodesiense </a:t>
            </a:r>
            <a:r>
              <a:rPr lang="en-GB" sz="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sleeping sickness cases.</a:t>
            </a:r>
            <a:r>
              <a:rPr lang="en-US" sz="800" dirty="0" smtClean="0">
                <a:solidFill>
                  <a:srgbClr val="000000"/>
                </a:solidFill>
                <a:latin typeface="Times New Roman"/>
                <a:ea typeface="Calibri"/>
              </a:rPr>
              <a:t> Limulus </a:t>
            </a:r>
            <a:r>
              <a:rPr lang="en-US" sz="8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Amebocyte</a:t>
            </a:r>
            <a:r>
              <a:rPr lang="en-US" sz="800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Lysate</a:t>
            </a:r>
            <a:r>
              <a:rPr lang="en-US" sz="800" dirty="0" smtClean="0">
                <a:solidFill>
                  <a:srgbClr val="000000"/>
                </a:solidFill>
                <a:latin typeface="Times New Roman"/>
                <a:ea typeface="Calibri"/>
              </a:rPr>
              <a:t> assay  was used to measure </a:t>
            </a:r>
            <a:r>
              <a:rPr lang="en-US" sz="8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endotoxin</a:t>
            </a:r>
            <a:r>
              <a:rPr lang="en-US" sz="800" dirty="0" smtClean="0">
                <a:solidFill>
                  <a:srgbClr val="000000"/>
                </a:solidFill>
                <a:latin typeface="Times New Roman"/>
                <a:ea typeface="Calibri"/>
              </a:rPr>
              <a:t> levels. Mann-Whitney U test, and spearman rank correlation used for statistics analysis.</a:t>
            </a:r>
            <a:r>
              <a:rPr lang="en-GB" sz="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endParaRPr lang="en-US" sz="800" dirty="0"/>
          </a:p>
        </p:txBody>
      </p:sp>
      <p:sp>
        <p:nvSpPr>
          <p:cNvPr id="90" name="Oval 89"/>
          <p:cNvSpPr/>
          <p:nvPr/>
        </p:nvSpPr>
        <p:spPr>
          <a:xfrm>
            <a:off x="5711213" y="1496075"/>
            <a:ext cx="299759" cy="172583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967" tIns="10484" rIns="20967" bIns="10484"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>
            <a:off x="5623049" y="2307213"/>
            <a:ext cx="599518" cy="15532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8091651" y="5103051"/>
            <a:ext cx="1657490" cy="880171"/>
          </a:xfrm>
          <a:prstGeom prst="rect">
            <a:avLst/>
          </a:prstGeom>
          <a:blipFill>
            <a:blip r:embed="rId16" cstate="print"/>
            <a:tile tx="0" ty="0" sx="100000" sy="100000" flip="none" algn="tl"/>
          </a:blip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66" tIns="47883" rIns="95766" bIns="47883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6434161" y="5103051"/>
            <a:ext cx="1586958" cy="880171"/>
          </a:xfrm>
          <a:prstGeom prst="rect">
            <a:avLst/>
          </a:prstGeom>
          <a:blipFill>
            <a:blip r:embed="rId16" cstate="print"/>
            <a:tile tx="0" ty="0" sx="100000" sy="100000" flip="none" algn="tl"/>
          </a:blip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66" tIns="47883" rIns="95766" bIns="47883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434161" y="4050297"/>
            <a:ext cx="1575950" cy="983721"/>
          </a:xfrm>
          <a:prstGeom prst="rect">
            <a:avLst/>
          </a:prstGeom>
          <a:blipFill>
            <a:blip r:embed="rId16" cstate="print"/>
            <a:tile tx="0" ty="0" sx="100000" sy="100000" flip="none" algn="tl"/>
          </a:blip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66" tIns="47883" rIns="95766" bIns="47883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451794" y="6052255"/>
            <a:ext cx="3287496" cy="655814"/>
          </a:xfrm>
          <a:prstGeom prst="rect">
            <a:avLst/>
          </a:prstGeom>
          <a:blipFill>
            <a:blip r:embed="rId16" cstate="print"/>
            <a:tile tx="0" ty="0" sx="100000" sy="100000" flip="none" algn="tl"/>
          </a:blip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66" tIns="47883" rIns="95766" bIns="47883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257800" y="4343400"/>
            <a:ext cx="1069937" cy="2381640"/>
          </a:xfrm>
          <a:prstGeom prst="rect">
            <a:avLst/>
          </a:prstGeom>
          <a:blipFill>
            <a:blip r:embed="rId16" cstate="print"/>
            <a:tile tx="0" ty="0" sx="100000" sy="100000" flip="none" algn="tl"/>
          </a:blip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66" tIns="47883" rIns="95766" bIns="47883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199860" y="3549808"/>
            <a:ext cx="4372952" cy="146385"/>
          </a:xfrm>
          <a:prstGeom prst="rect">
            <a:avLst/>
          </a:prstGeom>
        </p:spPr>
        <p:txBody>
          <a:bodyPr wrap="square" lIns="20967" tIns="10484" rIns="20967" bIns="10484">
            <a:spAutoFit/>
          </a:bodyPr>
          <a:lstStyle/>
          <a:p>
            <a:pPr algn="ctr"/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PCR technique has been used for amplification and sequencing of DNA using primers TBR and ITS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-156780"/>
            <a:ext cx="42408" cy="31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0967" tIns="10484" rIns="20967" bIns="1048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444" name="Object 12"/>
          <p:cNvGraphicFramePr>
            <a:graphicFrameLocks noChangeAspect="1"/>
          </p:cNvGraphicFramePr>
          <p:nvPr/>
        </p:nvGraphicFramePr>
        <p:xfrm>
          <a:off x="6487060" y="4084813"/>
          <a:ext cx="1481161" cy="91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Slide" r:id="rId28" imgW="4547474" imgH="3410545" progId="PowerPoint.Slide.12">
                  <p:embed/>
                </p:oleObj>
              </mc:Choice>
              <mc:Fallback>
                <p:oleObj name="Slide" r:id="rId28" imgW="4547474" imgH="3410545" progId="PowerPoint.Slide.12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7060" y="4084813"/>
                        <a:ext cx="1481161" cy="91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" name="Picture 104"/>
          <p:cNvPicPr/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060" y="5172084"/>
            <a:ext cx="1481161" cy="759363"/>
          </a:xfrm>
          <a:prstGeom prst="rect">
            <a:avLst/>
          </a:prstGeom>
          <a:noFill/>
        </p:spPr>
      </p:pic>
      <p:sp>
        <p:nvSpPr>
          <p:cNvPr id="106" name="Rectangle 105"/>
          <p:cNvSpPr/>
          <p:nvPr/>
        </p:nvSpPr>
        <p:spPr>
          <a:xfrm>
            <a:off x="5334001" y="5715000"/>
            <a:ext cx="990600" cy="759837"/>
          </a:xfrm>
          <a:prstGeom prst="rect">
            <a:avLst/>
          </a:prstGeom>
        </p:spPr>
        <p:txBody>
          <a:bodyPr wrap="square" lIns="20967" tIns="10484" rIns="20967" bIns="10484">
            <a:spAutoFit/>
          </a:bodyPr>
          <a:lstStyle/>
          <a:p>
            <a:r>
              <a:rPr lang="en-GB" sz="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Next:</a:t>
            </a:r>
            <a:r>
              <a:rPr lang="en-US" sz="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800" dirty="0" smtClean="0">
                <a:latin typeface="Times New Roman" pitchFamily="18" charset="0"/>
                <a:cs typeface="Times New Roman" pitchFamily="18" charset="0"/>
              </a:rPr>
              <a:t>Continuo DNA sequences of Camel samples to confirms  species identification by use  ITS primer and trying other primers.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839717" y="1168168"/>
            <a:ext cx="2785994" cy="1421556"/>
          </a:xfrm>
          <a:prstGeom prst="rect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lIns="20967" tIns="10484" rIns="20967" bIns="10484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700" dirty="0" smtClean="0">
                <a:latin typeface="Times New Roman" pitchFamily="18" charset="0"/>
                <a:cs typeface="Times New Roman" pitchFamily="18" charset="0"/>
              </a:rPr>
              <a:t>  Surra is a  parasites disease of vertebrate animals such as</a:t>
            </a:r>
            <a:r>
              <a:rPr lang="en-US" sz="700" dirty="0" smtClean="0"/>
              <a:t> horses, </a:t>
            </a:r>
          </a:p>
          <a:p>
            <a:r>
              <a:rPr lang="en-US" sz="700" dirty="0" smtClean="0"/>
              <a:t>     donkeys, mules, cattle, buffalo, deer, camels, llamas, dogs, and cats.</a:t>
            </a:r>
            <a:endParaRPr lang="en-US" sz="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700" dirty="0" smtClean="0">
                <a:latin typeface="Times New Roman" pitchFamily="18" charset="0"/>
                <a:cs typeface="Times New Roman" pitchFamily="18" charset="0"/>
              </a:rPr>
              <a:t>  Caused by protozoan trypanosomes, specifically </a:t>
            </a:r>
            <a:r>
              <a:rPr lang="en-US" sz="700" i="1" dirty="0" smtClean="0">
                <a:latin typeface="Times New Roman" pitchFamily="18" charset="0"/>
                <a:cs typeface="Times New Roman" pitchFamily="18" charset="0"/>
              </a:rPr>
              <a:t>Trypanosoma </a:t>
            </a:r>
            <a:r>
              <a:rPr lang="en-US" sz="700" i="1" dirty="0" err="1" smtClean="0">
                <a:latin typeface="Times New Roman" pitchFamily="18" charset="0"/>
                <a:cs typeface="Times New Roman" pitchFamily="18" charset="0"/>
              </a:rPr>
              <a:t>evansi</a:t>
            </a:r>
            <a:r>
              <a:rPr lang="en-US" sz="7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700" dirty="0" smtClean="0">
                <a:latin typeface="Times New Roman" pitchFamily="18" charset="0"/>
                <a:cs typeface="Times New Roman" pitchFamily="18" charset="0"/>
              </a:rPr>
              <a:t>  Causing fever, weakness, and lethargy which lead to weight loss and </a:t>
            </a:r>
          </a:p>
          <a:p>
            <a:r>
              <a:rPr lang="en-US" sz="700" dirty="0" smtClean="0">
                <a:latin typeface="Times New Roman" pitchFamily="18" charset="0"/>
                <a:cs typeface="Times New Roman" pitchFamily="18" charset="0"/>
              </a:rPr>
              <a:t>     anemia. In some animals the disease is fatal unless treated.</a:t>
            </a:r>
          </a:p>
          <a:p>
            <a:pPr>
              <a:buFont typeface="Arial" pitchFamily="34" charset="0"/>
              <a:buChar char="•"/>
            </a:pPr>
            <a:r>
              <a:rPr lang="en-US" sz="700" dirty="0" smtClean="0">
                <a:latin typeface="Times New Roman" pitchFamily="18" charset="0"/>
                <a:cs typeface="Times New Roman" pitchFamily="18" charset="0"/>
              </a:rPr>
              <a:t>  Transmitted mechanically by species of Tabanus flies.</a:t>
            </a:r>
          </a:p>
          <a:p>
            <a:pPr>
              <a:buFont typeface="Arial" pitchFamily="34" charset="0"/>
              <a:buChar char="•"/>
            </a:pPr>
            <a:r>
              <a:rPr lang="en-US" sz="700" dirty="0" smtClean="0">
                <a:latin typeface="Times New Roman" pitchFamily="18" charset="0"/>
                <a:cs typeface="Times New Roman" pitchFamily="18" charset="0"/>
              </a:rPr>
              <a:t>  This disease occurs in South America, Northern Africa, and the </a:t>
            </a:r>
          </a:p>
          <a:p>
            <a:r>
              <a:rPr lang="en-US" sz="700" dirty="0" smtClean="0">
                <a:latin typeface="Times New Roman" pitchFamily="18" charset="0"/>
                <a:cs typeface="Times New Roman" pitchFamily="18" charset="0"/>
              </a:rPr>
              <a:t>     Middle East.</a:t>
            </a:r>
          </a:p>
          <a:p>
            <a:pPr>
              <a:buFont typeface="Arial" pitchFamily="34" charset="0"/>
              <a:buChar char="•"/>
            </a:pPr>
            <a:r>
              <a:rPr lang="en-US" sz="700" dirty="0" smtClean="0">
                <a:latin typeface="Times New Roman" pitchFamily="18" charset="0"/>
                <a:cs typeface="Times New Roman" pitchFamily="18" charset="0"/>
              </a:rPr>
              <a:t>  Diagnosis of the disease can be by using conventional techniques such</a:t>
            </a:r>
          </a:p>
          <a:p>
            <a:r>
              <a:rPr lang="en-US" sz="700" dirty="0" smtClean="0">
                <a:latin typeface="Times New Roman" pitchFamily="18" charset="0"/>
                <a:cs typeface="Times New Roman" pitchFamily="18" charset="0"/>
              </a:rPr>
              <a:t>    as wet blood film, The Haematocrit Centrifugation Technique (HCT), </a:t>
            </a:r>
          </a:p>
          <a:p>
            <a:r>
              <a:rPr lang="en-US" sz="700" dirty="0" smtClean="0">
                <a:latin typeface="Times New Roman" pitchFamily="18" charset="0"/>
                <a:cs typeface="Times New Roman" pitchFamily="18" charset="0"/>
              </a:rPr>
              <a:t>    Buffy Coat, the enzyme-linked immunosorbent assays (ELISA).</a:t>
            </a:r>
          </a:p>
          <a:p>
            <a:pPr>
              <a:buFont typeface="Arial" pitchFamily="34" charset="0"/>
              <a:buChar char="•"/>
            </a:pPr>
            <a:r>
              <a:rPr lang="en-US" sz="700" dirty="0" smtClean="0">
                <a:latin typeface="Times New Roman" pitchFamily="18" charset="0"/>
                <a:cs typeface="Times New Roman" pitchFamily="18" charset="0"/>
              </a:rPr>
              <a:t>  Now polymerase chain reaction(PCR) and DNA probes are being used</a:t>
            </a:r>
          </a:p>
          <a:p>
            <a:r>
              <a:rPr lang="en-US" sz="700" dirty="0" smtClean="0">
                <a:latin typeface="Times New Roman" pitchFamily="18" charset="0"/>
                <a:cs typeface="Times New Roman" pitchFamily="18" charset="0"/>
              </a:rPr>
              <a:t>    to detect Surra in animals.</a:t>
            </a:r>
          </a:p>
        </p:txBody>
      </p:sp>
      <p:cxnSp>
        <p:nvCxnSpPr>
          <p:cNvPr id="107" name="Straight Connector 106"/>
          <p:cNvCxnSpPr/>
          <p:nvPr/>
        </p:nvCxnSpPr>
        <p:spPr>
          <a:xfrm>
            <a:off x="5869909" y="1582366"/>
            <a:ext cx="793479" cy="86291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5869909" y="1582366"/>
            <a:ext cx="317392" cy="72484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6839717" y="926553"/>
            <a:ext cx="2768361" cy="1742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20967" tIns="10484" rIns="20967" bIns="10484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Surra</a:t>
            </a:r>
          </a:p>
        </p:txBody>
      </p:sp>
      <p:graphicFrame>
        <p:nvGraphicFramePr>
          <p:cNvPr id="128" name="Table 127"/>
          <p:cNvGraphicFramePr>
            <a:graphicFrameLocks noGrp="1"/>
          </p:cNvGraphicFramePr>
          <p:nvPr/>
        </p:nvGraphicFramePr>
        <p:xfrm>
          <a:off x="8179815" y="5413700"/>
          <a:ext cx="1474352" cy="446984"/>
        </p:xfrm>
        <a:graphic>
          <a:graphicData uri="http://schemas.openxmlformats.org/drawingml/2006/table">
            <a:tbl>
              <a:tblPr/>
              <a:tblGrid>
                <a:gridCol w="426319"/>
                <a:gridCol w="666436"/>
                <a:gridCol w="381597"/>
              </a:tblGrid>
              <a:tr h="893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" dirty="0" smtClean="0">
                          <a:latin typeface="Times New Roman"/>
                          <a:ea typeface="Times New Roman"/>
                        </a:rPr>
                        <a:t>Primer </a:t>
                      </a:r>
                      <a:r>
                        <a:rPr lang="en-GB" sz="200" dirty="0">
                          <a:latin typeface="Times New Roman"/>
                          <a:ea typeface="Times New Roman"/>
                        </a:rPr>
                        <a:t>sequences</a:t>
                      </a:r>
                      <a:endParaRPr lang="en-US" sz="200" dirty="0">
                        <a:latin typeface="Times New Roman"/>
                        <a:ea typeface="Times New Roman"/>
                      </a:endParaRPr>
                    </a:p>
                  </a:txBody>
                  <a:tcPr marL="22436" marR="22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" dirty="0" smtClean="0">
                          <a:latin typeface="Times New Roman"/>
                          <a:ea typeface="Times New Roman"/>
                        </a:rPr>
                        <a:t>Specific </a:t>
                      </a:r>
                      <a:r>
                        <a:rPr lang="en-GB" sz="200" dirty="0" err="1">
                          <a:latin typeface="Times New Roman"/>
                          <a:ea typeface="Times New Roman"/>
                        </a:rPr>
                        <a:t>amplicon</a:t>
                      </a:r>
                      <a:r>
                        <a:rPr lang="en-GB" sz="200" dirty="0">
                          <a:latin typeface="Times New Roman"/>
                          <a:ea typeface="Times New Roman"/>
                        </a:rPr>
                        <a:t> sizes </a:t>
                      </a:r>
                      <a:endParaRPr lang="en-US" sz="200" dirty="0">
                        <a:latin typeface="Times New Roman"/>
                        <a:ea typeface="Times New Roman"/>
                      </a:endParaRPr>
                    </a:p>
                  </a:txBody>
                  <a:tcPr marL="22436" marR="22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" dirty="0" smtClean="0">
                          <a:latin typeface="Times New Roman"/>
                          <a:ea typeface="Times New Roman"/>
                        </a:rPr>
                        <a:t>Band </a:t>
                      </a:r>
                      <a:r>
                        <a:rPr lang="en-GB" sz="200" dirty="0">
                          <a:latin typeface="Times New Roman"/>
                          <a:ea typeface="Times New Roman"/>
                        </a:rPr>
                        <a:t>size obtained </a:t>
                      </a:r>
                      <a:endParaRPr lang="en-US" sz="200" dirty="0">
                        <a:latin typeface="Times New Roman"/>
                        <a:ea typeface="Times New Roman"/>
                      </a:endParaRPr>
                    </a:p>
                  </a:txBody>
                  <a:tcPr marL="22436" marR="22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" dirty="0" smtClean="0">
                          <a:latin typeface="Times New Roman"/>
                          <a:ea typeface="Times New Roman"/>
                        </a:rPr>
                        <a:t>ITS </a:t>
                      </a:r>
                      <a:r>
                        <a:rPr lang="en-GB" sz="200" dirty="0">
                          <a:latin typeface="Times New Roman"/>
                          <a:ea typeface="Times New Roman"/>
                        </a:rPr>
                        <a:t>3:</a:t>
                      </a:r>
                      <a:endParaRPr lang="en-US" sz="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" dirty="0" smtClean="0">
                          <a:latin typeface="Times New Roman"/>
                          <a:ea typeface="Times New Roman"/>
                        </a:rPr>
                        <a:t>GGAAGCAAAAGTCGTAACAAGG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" dirty="0">
                          <a:latin typeface="Times New Roman"/>
                          <a:ea typeface="Times New Roman"/>
                        </a:rPr>
                        <a:t>ITS 4:</a:t>
                      </a:r>
                      <a:endParaRPr lang="en-US" sz="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" dirty="0" smtClean="0">
                          <a:latin typeface="Times New Roman"/>
                          <a:ea typeface="Times New Roman"/>
                        </a:rPr>
                        <a:t>TGTTTTCTTTTCCTCCGCTG</a:t>
                      </a:r>
                      <a:endParaRPr lang="en-US" sz="200" dirty="0">
                        <a:latin typeface="Times New Roman"/>
                        <a:ea typeface="Times New Roman"/>
                      </a:endParaRPr>
                    </a:p>
                  </a:txBody>
                  <a:tcPr marL="22436" marR="22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" i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" i="1" dirty="0" err="1" smtClean="0">
                          <a:latin typeface="Times New Roman"/>
                          <a:ea typeface="Times New Roman"/>
                        </a:rPr>
                        <a:t>T.brucei</a:t>
                      </a:r>
                      <a:r>
                        <a:rPr lang="en-GB" sz="2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200" i="1" dirty="0" err="1">
                          <a:latin typeface="Times New Roman"/>
                          <a:ea typeface="Times New Roman"/>
                        </a:rPr>
                        <a:t>s.l</a:t>
                      </a:r>
                      <a:r>
                        <a:rPr lang="en-GB" sz="200" i="1" dirty="0">
                          <a:latin typeface="Times New Roman"/>
                          <a:ea typeface="Times New Roman"/>
                        </a:rPr>
                        <a:t>. :</a:t>
                      </a:r>
                      <a:r>
                        <a:rPr lang="en-GB" sz="200" dirty="0">
                          <a:latin typeface="Times New Roman"/>
                          <a:ea typeface="Times New Roman"/>
                        </a:rPr>
                        <a:t>1215bp</a:t>
                      </a:r>
                      <a:endParaRPr lang="en-US" sz="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" i="1" dirty="0" err="1">
                          <a:latin typeface="Times New Roman"/>
                          <a:ea typeface="Times New Roman"/>
                        </a:rPr>
                        <a:t>T.congolense</a:t>
                      </a:r>
                      <a:r>
                        <a:rPr lang="en-GB" sz="200" dirty="0">
                          <a:latin typeface="Times New Roman"/>
                          <a:ea typeface="Times New Roman"/>
                        </a:rPr>
                        <a:t> Forest : 1501bp</a:t>
                      </a:r>
                      <a:endParaRPr lang="en-US" sz="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" i="1" dirty="0" err="1">
                          <a:latin typeface="Times New Roman"/>
                          <a:ea typeface="Times New Roman"/>
                        </a:rPr>
                        <a:t>T.congolense</a:t>
                      </a:r>
                      <a:r>
                        <a:rPr lang="en-GB" sz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200" dirty="0" err="1">
                          <a:latin typeface="Times New Roman"/>
                          <a:ea typeface="Times New Roman"/>
                        </a:rPr>
                        <a:t>Kilift</a:t>
                      </a:r>
                      <a:r>
                        <a:rPr lang="en-GB" sz="200" dirty="0">
                          <a:latin typeface="Times New Roman"/>
                          <a:ea typeface="Times New Roman"/>
                        </a:rPr>
                        <a:t> : 1430bp</a:t>
                      </a:r>
                      <a:endParaRPr lang="en-US" sz="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" i="1" dirty="0" err="1">
                          <a:latin typeface="Times New Roman"/>
                          <a:ea typeface="Times New Roman"/>
                        </a:rPr>
                        <a:t>T.congolense</a:t>
                      </a:r>
                      <a:r>
                        <a:rPr lang="en-GB" sz="200" dirty="0">
                          <a:latin typeface="Times New Roman"/>
                          <a:ea typeface="Times New Roman"/>
                        </a:rPr>
                        <a:t> Savannah : 1408bp</a:t>
                      </a:r>
                      <a:endParaRPr lang="en-US" sz="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" i="1" dirty="0" err="1">
                          <a:latin typeface="Times New Roman"/>
                          <a:ea typeface="Times New Roman"/>
                        </a:rPr>
                        <a:t>T.congolense</a:t>
                      </a:r>
                      <a:r>
                        <a:rPr lang="en-GB" sz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200" dirty="0" err="1">
                          <a:latin typeface="Times New Roman"/>
                          <a:ea typeface="Times New Roman"/>
                        </a:rPr>
                        <a:t>Tsava</a:t>
                      </a:r>
                      <a:r>
                        <a:rPr lang="en-GB" sz="200" dirty="0">
                          <a:latin typeface="Times New Roman"/>
                          <a:ea typeface="Times New Roman"/>
                        </a:rPr>
                        <a:t> : 951bp</a:t>
                      </a:r>
                      <a:endParaRPr lang="en-US" sz="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" i="1" dirty="0" err="1">
                          <a:latin typeface="Times New Roman"/>
                          <a:ea typeface="Times New Roman"/>
                        </a:rPr>
                        <a:t>T.theilerie</a:t>
                      </a:r>
                      <a:r>
                        <a:rPr lang="en-GB" sz="200" dirty="0">
                          <a:latin typeface="Times New Roman"/>
                          <a:ea typeface="Times New Roman"/>
                        </a:rPr>
                        <a:t> : 998bp </a:t>
                      </a:r>
                      <a:r>
                        <a:rPr lang="en-GB" sz="200" i="1" dirty="0" err="1">
                          <a:latin typeface="Times New Roman"/>
                          <a:ea typeface="Times New Roman"/>
                        </a:rPr>
                        <a:t>T.simiae</a:t>
                      </a:r>
                      <a:r>
                        <a:rPr lang="en-GB" sz="200" dirty="0">
                          <a:latin typeface="Times New Roman"/>
                          <a:ea typeface="Times New Roman"/>
                        </a:rPr>
                        <a:t> : 847bp</a:t>
                      </a:r>
                      <a:endParaRPr lang="en-US" sz="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" i="1" dirty="0" err="1">
                          <a:latin typeface="Times New Roman"/>
                          <a:ea typeface="Times New Roman"/>
                        </a:rPr>
                        <a:t>T.vivax</a:t>
                      </a:r>
                      <a:r>
                        <a:rPr lang="en-GB" sz="200" dirty="0">
                          <a:latin typeface="Times New Roman"/>
                          <a:ea typeface="Times New Roman"/>
                        </a:rPr>
                        <a:t> : 620bp</a:t>
                      </a:r>
                      <a:endParaRPr lang="en-US" sz="200" dirty="0">
                        <a:latin typeface="Times New Roman"/>
                        <a:ea typeface="Times New Roman"/>
                      </a:endParaRPr>
                    </a:p>
                  </a:txBody>
                  <a:tcPr marL="22436" marR="22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" b="1" u="sng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" b="1" u="sng" dirty="0" smtClean="0">
                          <a:latin typeface="Times New Roman"/>
                          <a:ea typeface="Times New Roman"/>
                        </a:rPr>
                        <a:t>1.1.p </a:t>
                      </a:r>
                      <a:r>
                        <a:rPr lang="en-GB" sz="200" b="1" u="sng" dirty="0">
                          <a:latin typeface="Times New Roman"/>
                          <a:ea typeface="Times New Roman"/>
                        </a:rPr>
                        <a:t>DNA</a:t>
                      </a:r>
                      <a:r>
                        <a:rPr lang="en-GB" sz="200" dirty="0">
                          <a:latin typeface="Times New Roman"/>
                          <a:ea typeface="Times New Roman"/>
                        </a:rPr>
                        <a:t> band size 1000.</a:t>
                      </a:r>
                      <a:endParaRPr lang="en-US" sz="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" b="1" i="1" u="sng" dirty="0">
                          <a:latin typeface="Times New Roman"/>
                          <a:ea typeface="Times New Roman"/>
                        </a:rPr>
                        <a:t>T.evansi</a:t>
                      </a:r>
                      <a:r>
                        <a:rPr lang="en-GB" sz="200" b="1" u="sng" dirty="0">
                          <a:latin typeface="Times New Roman"/>
                          <a:ea typeface="Times New Roman"/>
                        </a:rPr>
                        <a:t> cell culture </a:t>
                      </a:r>
                      <a:r>
                        <a:rPr lang="en-GB" sz="200" dirty="0">
                          <a:latin typeface="Times New Roman"/>
                          <a:ea typeface="Times New Roman"/>
                        </a:rPr>
                        <a:t>band size 900-1000bp</a:t>
                      </a:r>
                      <a:endParaRPr lang="en-US" sz="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" b="1" u="sng" dirty="0">
                          <a:latin typeface="Times New Roman"/>
                          <a:ea typeface="Times New Roman"/>
                        </a:rPr>
                        <a:t>Camel:</a:t>
                      </a:r>
                      <a:endParaRPr lang="en-US" sz="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" dirty="0" smtClean="0">
                          <a:latin typeface="Times New Roman"/>
                          <a:ea typeface="Times New Roman"/>
                        </a:rPr>
                        <a:t>900-1100bp </a:t>
                      </a:r>
                      <a:endParaRPr lang="en-US" sz="200" dirty="0">
                        <a:latin typeface="Times New Roman"/>
                        <a:ea typeface="Times New Roman"/>
                      </a:endParaRPr>
                    </a:p>
                  </a:txBody>
                  <a:tcPr marL="22436" marR="22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0" name="Rectangle 129"/>
          <p:cNvSpPr/>
          <p:nvPr/>
        </p:nvSpPr>
        <p:spPr>
          <a:xfrm>
            <a:off x="8126916" y="5189342"/>
            <a:ext cx="1569326" cy="144283"/>
          </a:xfrm>
          <a:prstGeom prst="rect">
            <a:avLst/>
          </a:prstGeom>
        </p:spPr>
        <p:txBody>
          <a:bodyPr wrap="square" lIns="20967" tIns="10484" rIns="20967" bIns="10484">
            <a:spAutoFit/>
          </a:bodyPr>
          <a:lstStyle/>
          <a:p>
            <a:pPr algn="ctr"/>
            <a:r>
              <a:rPr lang="en-GB" sz="400" dirty="0" smtClean="0">
                <a:latin typeface="Times New Roman" pitchFamily="18" charset="0"/>
                <a:cs typeface="Times New Roman" pitchFamily="18" charset="0"/>
              </a:rPr>
              <a:t>Primer sequences, expected band sizes of trypanosome species </a:t>
            </a:r>
          </a:p>
          <a:p>
            <a:pPr algn="ctr"/>
            <a:r>
              <a:rPr lang="en-GB" sz="400" dirty="0" smtClean="0">
                <a:latin typeface="Times New Roman" pitchFamily="18" charset="0"/>
                <a:cs typeface="Times New Roman" pitchFamily="18" charset="0"/>
              </a:rPr>
              <a:t>and the band size obtained in this study </a:t>
            </a:r>
            <a:r>
              <a:rPr lang="en-GB" sz="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by use ITS primer </a:t>
            </a:r>
            <a:endParaRPr lang="en-US" sz="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8074018" y="4050297"/>
            <a:ext cx="1657490" cy="983721"/>
          </a:xfrm>
          <a:prstGeom prst="rect">
            <a:avLst/>
          </a:prstGeom>
          <a:blipFill>
            <a:blip r:embed="rId16" cstate="print"/>
            <a:tile tx="0" ty="0" sx="100000" sy="100000" flip="none" algn="tl"/>
          </a:blip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66" tIns="47883" rIns="95766" bIns="47883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aphicFrame>
        <p:nvGraphicFramePr>
          <p:cNvPr id="132" name="Table 131"/>
          <p:cNvGraphicFramePr>
            <a:graphicFrameLocks noGrp="1"/>
          </p:cNvGraphicFramePr>
          <p:nvPr/>
        </p:nvGraphicFramePr>
        <p:xfrm>
          <a:off x="8162182" y="4395463"/>
          <a:ext cx="1509618" cy="439473"/>
        </p:xfrm>
        <a:graphic>
          <a:graphicData uri="http://schemas.openxmlformats.org/drawingml/2006/table">
            <a:tbl>
              <a:tblPr/>
              <a:tblGrid>
                <a:gridCol w="532806"/>
                <a:gridCol w="497286"/>
                <a:gridCol w="479526"/>
              </a:tblGrid>
              <a:tr h="1139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" dirty="0" smtClean="0">
                          <a:latin typeface="Times New Roman"/>
                          <a:ea typeface="Times New Roman"/>
                        </a:rPr>
                        <a:t>Primer sequences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</a:endParaRPr>
                    </a:p>
                  </a:txBody>
                  <a:tcPr marL="22436" marR="22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" dirty="0" smtClean="0">
                          <a:latin typeface="Times New Roman"/>
                          <a:ea typeface="Times New Roman"/>
                        </a:rPr>
                        <a:t>Specific </a:t>
                      </a:r>
                      <a:r>
                        <a:rPr lang="en-GB" sz="200" dirty="0" err="1">
                          <a:latin typeface="Times New Roman"/>
                          <a:ea typeface="Times New Roman"/>
                        </a:rPr>
                        <a:t>amplicon</a:t>
                      </a:r>
                      <a:r>
                        <a:rPr lang="en-GB" sz="200" dirty="0">
                          <a:latin typeface="Times New Roman"/>
                          <a:ea typeface="Times New Roman"/>
                        </a:rPr>
                        <a:t> sizes </a:t>
                      </a:r>
                      <a:endParaRPr lang="en-US" sz="200" dirty="0">
                        <a:latin typeface="Times New Roman"/>
                        <a:ea typeface="Times New Roman"/>
                      </a:endParaRPr>
                    </a:p>
                  </a:txBody>
                  <a:tcPr marL="22436" marR="22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" dirty="0" smtClean="0">
                          <a:latin typeface="Times New Roman"/>
                          <a:ea typeface="Times New Roman"/>
                        </a:rPr>
                        <a:t>Band </a:t>
                      </a:r>
                      <a:r>
                        <a:rPr lang="en-GB" sz="200" dirty="0">
                          <a:latin typeface="Times New Roman"/>
                          <a:ea typeface="Times New Roman"/>
                        </a:rPr>
                        <a:t>size obtained </a:t>
                      </a:r>
                      <a:endParaRPr lang="en-US" sz="200" dirty="0">
                        <a:latin typeface="Times New Roman"/>
                        <a:ea typeface="Times New Roman"/>
                      </a:endParaRPr>
                    </a:p>
                  </a:txBody>
                  <a:tcPr marL="22436" marR="22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5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" dirty="0" smtClean="0">
                          <a:latin typeface="Times New Roman"/>
                          <a:ea typeface="Times New Roman"/>
                        </a:rPr>
                        <a:t>TBR </a:t>
                      </a:r>
                      <a:r>
                        <a:rPr lang="en-GB" sz="200" dirty="0">
                          <a:latin typeface="Times New Roman"/>
                          <a:ea typeface="Times New Roman"/>
                        </a:rPr>
                        <a:t>1:</a:t>
                      </a:r>
                      <a:endParaRPr lang="en-US" sz="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" dirty="0" smtClean="0">
                          <a:latin typeface="Times New Roman"/>
                          <a:ea typeface="Times New Roman"/>
                        </a:rPr>
                        <a:t>CGAATGAATATTAAACAATGCGCAGT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" dirty="0">
                          <a:latin typeface="Times New Roman"/>
                          <a:ea typeface="Times New Roman"/>
                        </a:rPr>
                        <a:t>TBR 2:</a:t>
                      </a:r>
                      <a:endParaRPr lang="en-US" sz="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" dirty="0" smtClean="0">
                          <a:latin typeface="Times New Roman"/>
                          <a:ea typeface="Times New Roman"/>
                        </a:rPr>
                        <a:t>AGAACCATTTATTAGCTTTGTTGC</a:t>
                      </a:r>
                      <a:endParaRPr lang="en-US" sz="200" dirty="0">
                        <a:latin typeface="Times New Roman"/>
                        <a:ea typeface="Times New Roman"/>
                      </a:endParaRPr>
                    </a:p>
                  </a:txBody>
                  <a:tcPr marL="22436" marR="22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" i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" i="1" dirty="0" err="1" smtClean="0">
                          <a:latin typeface="Times New Roman"/>
                          <a:ea typeface="Times New Roman"/>
                        </a:rPr>
                        <a:t>T.brucei</a:t>
                      </a:r>
                      <a:r>
                        <a:rPr lang="en-GB" sz="2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200" i="1" dirty="0" err="1">
                          <a:latin typeface="Times New Roman"/>
                          <a:ea typeface="Times New Roman"/>
                        </a:rPr>
                        <a:t>s.l</a:t>
                      </a:r>
                      <a:r>
                        <a:rPr lang="en-GB" sz="200" i="1" dirty="0"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en-GB" sz="200" dirty="0">
                          <a:latin typeface="Times New Roman"/>
                          <a:ea typeface="Times New Roman"/>
                        </a:rPr>
                        <a:t> 177 </a:t>
                      </a:r>
                      <a:r>
                        <a:rPr lang="en-GB" sz="200" dirty="0" err="1">
                          <a:latin typeface="Times New Roman"/>
                          <a:ea typeface="Times New Roman"/>
                        </a:rPr>
                        <a:t>bp</a:t>
                      </a:r>
                      <a:endParaRPr lang="en-US" sz="200" dirty="0">
                        <a:latin typeface="Times New Roman"/>
                        <a:ea typeface="Times New Roman"/>
                      </a:endParaRPr>
                    </a:p>
                  </a:txBody>
                  <a:tcPr marL="22436" marR="22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" dirty="0" smtClean="0">
                          <a:latin typeface="Times New Roman"/>
                          <a:ea typeface="Times New Roman"/>
                        </a:rPr>
                        <a:t>1=177bp</a:t>
                      </a:r>
                      <a:endParaRPr lang="en-US" sz="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" dirty="0">
                          <a:latin typeface="Times New Roman"/>
                          <a:ea typeface="Times New Roman"/>
                        </a:rPr>
                        <a:t>2=354bp</a:t>
                      </a:r>
                      <a:endParaRPr lang="en-US" sz="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" dirty="0">
                          <a:latin typeface="Times New Roman"/>
                          <a:ea typeface="Times New Roman"/>
                        </a:rPr>
                        <a:t>3=531bp</a:t>
                      </a:r>
                      <a:endParaRPr lang="en-US" sz="200" dirty="0">
                        <a:latin typeface="Times New Roman"/>
                        <a:ea typeface="Times New Roman"/>
                      </a:endParaRPr>
                    </a:p>
                  </a:txBody>
                  <a:tcPr marL="22436" marR="22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3" name="Rectangle 132"/>
          <p:cNvSpPr/>
          <p:nvPr/>
        </p:nvSpPr>
        <p:spPr>
          <a:xfrm>
            <a:off x="8086213" y="4188363"/>
            <a:ext cx="1627662" cy="144283"/>
          </a:xfrm>
          <a:prstGeom prst="rect">
            <a:avLst/>
          </a:prstGeom>
        </p:spPr>
        <p:txBody>
          <a:bodyPr wrap="square" lIns="20967" tIns="10484" rIns="20967" bIns="10484">
            <a:spAutoFit/>
          </a:bodyPr>
          <a:lstStyle/>
          <a:p>
            <a:pPr algn="ctr"/>
            <a:r>
              <a:rPr lang="en-GB" sz="400" dirty="0" smtClean="0">
                <a:latin typeface="Times New Roman" pitchFamily="18" charset="0"/>
                <a:cs typeface="Times New Roman" pitchFamily="18" charset="0"/>
              </a:rPr>
              <a:t>Primer sequences, expected band sizes of trypanosome species </a:t>
            </a:r>
          </a:p>
          <a:p>
            <a:pPr algn="ctr"/>
            <a:r>
              <a:rPr lang="en-GB" sz="400" dirty="0" smtClean="0">
                <a:latin typeface="Times New Roman" pitchFamily="18" charset="0"/>
                <a:cs typeface="Times New Roman" pitchFamily="18" charset="0"/>
              </a:rPr>
              <a:t>and the band size obtained in this study </a:t>
            </a:r>
            <a:r>
              <a:rPr lang="en-GB" sz="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by use TBR primer </a:t>
            </a:r>
            <a:endParaRPr lang="en-US" sz="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5252759" y="3687874"/>
            <a:ext cx="4055560" cy="144283"/>
          </a:xfrm>
          <a:prstGeom prst="rect">
            <a:avLst/>
          </a:prstGeom>
        </p:spPr>
        <p:txBody>
          <a:bodyPr wrap="square" lIns="20967" tIns="10484" rIns="20967" bIns="10484">
            <a:spAutoFit/>
          </a:bodyPr>
          <a:lstStyle/>
          <a:p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QIAquick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Gel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Extraaction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Kit;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pGEM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-T Easy Vector Systems; QIA prep Spin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Miniprep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kit.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5334000" y="4343400"/>
            <a:ext cx="987441" cy="1375390"/>
          </a:xfrm>
          <a:prstGeom prst="rect">
            <a:avLst/>
          </a:prstGeom>
        </p:spPr>
        <p:txBody>
          <a:bodyPr wrap="square" lIns="20967" tIns="10484" rIns="20967" bIns="10484">
            <a:spAutoFit/>
          </a:bodyPr>
          <a:lstStyle/>
          <a:p>
            <a:r>
              <a:rPr lang="en-GB" sz="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 conclusion:</a:t>
            </a:r>
            <a:r>
              <a:rPr lang="en-US" sz="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by using primers TBR and ITS, the </a:t>
            </a:r>
            <a:r>
              <a:rPr lang="en-GB" sz="800" dirty="0" smtClean="0">
                <a:latin typeface="Times New Roman" pitchFamily="18" charset="0"/>
                <a:cs typeface="Times New Roman" pitchFamily="18" charset="0"/>
              </a:rPr>
              <a:t>DNA of Camel from Sebha Libya  sequences and cloning. The results confirm the band size expected for both primers and the DNA sequences now  under analysis.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6" name="Picture 14" descr="Greenhead Fly - Tabanus nigrovittatus - female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5940441" y="2583346"/>
            <a:ext cx="247180" cy="162266"/>
          </a:xfrm>
          <a:prstGeom prst="rect">
            <a:avLst/>
          </a:prstGeom>
          <a:noFill/>
        </p:spPr>
      </p:pic>
      <p:sp>
        <p:nvSpPr>
          <p:cNvPr id="81" name="Rectangle 80"/>
          <p:cNvSpPr/>
          <p:nvPr/>
        </p:nvSpPr>
        <p:spPr>
          <a:xfrm>
            <a:off x="3962400" y="4343400"/>
            <a:ext cx="1143000" cy="2381640"/>
          </a:xfrm>
          <a:prstGeom prst="rect">
            <a:avLst/>
          </a:prstGeom>
          <a:blipFill>
            <a:blip r:embed="rId16" cstate="print"/>
            <a:tile tx="0" ty="0" sx="100000" sy="100000" flip="none" algn="tl"/>
          </a:blip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66" tIns="47883" rIns="95766" bIns="47883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962400" y="4343400"/>
            <a:ext cx="1143000" cy="2360275"/>
          </a:xfrm>
          <a:prstGeom prst="rect">
            <a:avLst/>
          </a:prstGeom>
        </p:spPr>
        <p:txBody>
          <a:bodyPr wrap="square" lIns="20967" tIns="10484" rIns="20967" bIns="10484">
            <a:spAutoFit/>
          </a:bodyPr>
          <a:lstStyle/>
          <a:p>
            <a:pPr rtl="1"/>
            <a:r>
              <a:rPr lang="en-GB" sz="800" b="1" dirty="0" smtClean="0">
                <a:solidFill>
                  <a:srgbClr val="C00000"/>
                </a:solidFill>
                <a:latin typeface="Times New Roman"/>
                <a:ea typeface="Calibri"/>
              </a:rPr>
              <a:t>It is concluded </a:t>
            </a:r>
            <a:r>
              <a:rPr lang="en-GB" sz="800" dirty="0" smtClean="0">
                <a:solidFill>
                  <a:prstClr val="black"/>
                </a:solidFill>
                <a:latin typeface="Times New Roman"/>
                <a:ea typeface="Calibri"/>
              </a:rPr>
              <a:t>that </a:t>
            </a:r>
            <a:r>
              <a:rPr lang="en-GB" sz="800" dirty="0" err="1" smtClean="0">
                <a:solidFill>
                  <a:prstClr val="black"/>
                </a:solidFill>
                <a:latin typeface="Times New Roman"/>
                <a:ea typeface="Calibri"/>
              </a:rPr>
              <a:t>endotoxin</a:t>
            </a:r>
            <a:r>
              <a:rPr lang="en-GB" sz="800" dirty="0" smtClean="0">
                <a:solidFill>
                  <a:prstClr val="black"/>
                </a:solidFill>
                <a:latin typeface="Times New Roman"/>
                <a:ea typeface="Calibri"/>
              </a:rPr>
              <a:t> levels increase in the plasma and CSF compartments, although it is unclear as yet whether this contributes to pathology; and the significant relationship between plasma and CSF </a:t>
            </a:r>
            <a:r>
              <a:rPr lang="en-GB" sz="800" dirty="0" err="1" smtClean="0">
                <a:solidFill>
                  <a:prstClr val="black"/>
                </a:solidFill>
                <a:latin typeface="Times New Roman"/>
                <a:ea typeface="Calibri"/>
              </a:rPr>
              <a:t>endotoxin</a:t>
            </a:r>
            <a:r>
              <a:rPr lang="en-GB" sz="800" dirty="0" smtClean="0">
                <a:solidFill>
                  <a:prstClr val="black"/>
                </a:solidFill>
                <a:latin typeface="Times New Roman"/>
                <a:ea typeface="Calibri"/>
              </a:rPr>
              <a:t> and inflammatory cytokine were fund with IFN, IL-6 and TGF</a:t>
            </a:r>
            <a:r>
              <a:rPr lang="el-GR" sz="800" dirty="0" smtClean="0">
                <a:solidFill>
                  <a:prstClr val="black"/>
                </a:solidFill>
                <a:latin typeface="Times New Roman"/>
                <a:ea typeface="Calibri"/>
              </a:rPr>
              <a:t>β</a:t>
            </a:r>
            <a:r>
              <a:rPr lang="en-US" sz="800" dirty="0" smtClean="0">
                <a:solidFill>
                  <a:prstClr val="black"/>
                </a:solidFill>
                <a:latin typeface="Times New Roman"/>
                <a:ea typeface="Calibri"/>
              </a:rPr>
              <a:t>.</a:t>
            </a:r>
            <a:endParaRPr lang="en-GB" sz="8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rtl="1"/>
            <a:r>
              <a:rPr lang="en-GB" sz="800" b="1" dirty="0" smtClean="0">
                <a:solidFill>
                  <a:srgbClr val="C00000"/>
                </a:solidFill>
                <a:latin typeface="Times New Roman"/>
                <a:ea typeface="Calibri"/>
              </a:rPr>
              <a:t>Next: </a:t>
            </a:r>
            <a:r>
              <a:rPr lang="en-GB" sz="800" dirty="0" smtClean="0">
                <a:solidFill>
                  <a:prstClr val="black"/>
                </a:solidFill>
                <a:latin typeface="Times New Roman"/>
                <a:ea typeface="Calibri"/>
              </a:rPr>
              <a:t>Further studies are now underway using blood samples from experimental mouse model infected by </a:t>
            </a:r>
            <a:r>
              <a:rPr lang="en-GB" sz="800" i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T.b.rohdesiense</a:t>
            </a:r>
            <a:endParaRPr lang="en-US" sz="800" dirty="0"/>
          </a:p>
        </p:txBody>
      </p:sp>
      <p:pic>
        <p:nvPicPr>
          <p:cNvPr id="5" name="Picture 13" descr="C:\Users\Hanan\Documents\صور الجواز و الاوراق\IMG_3171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809275" y="98156"/>
            <a:ext cx="562325" cy="614833"/>
          </a:xfrm>
          <a:prstGeom prst="rect">
            <a:avLst/>
          </a:prstGeom>
          <a:noFill/>
        </p:spPr>
      </p:pic>
      <p:sp>
        <p:nvSpPr>
          <p:cNvPr id="86" name="Rectangle 85"/>
          <p:cNvSpPr/>
          <p:nvPr/>
        </p:nvSpPr>
        <p:spPr>
          <a:xfrm>
            <a:off x="2133600" y="1066800"/>
            <a:ext cx="2785994" cy="1620195"/>
          </a:xfrm>
          <a:prstGeom prst="rect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lIns="95766" tIns="47883" rIns="95766" bIns="47883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700" dirty="0" smtClean="0">
                <a:latin typeface="Times New Roman" pitchFamily="18" charset="0"/>
                <a:cs typeface="Times New Roman" pitchFamily="18" charset="0"/>
              </a:rPr>
              <a:t>The main source of endotoxin is gram negative bacteria in the gut. </a:t>
            </a:r>
            <a:endParaRPr lang="en-GB" sz="7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GB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Levels </a:t>
            </a:r>
            <a:r>
              <a:rPr lang="en-GB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in the </a:t>
            </a:r>
            <a:r>
              <a:rPr lang="en-GB" sz="7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circulation during intestinal or </a:t>
            </a:r>
            <a:r>
              <a:rPr lang="en-GB" sz="7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hepatic</a:t>
            </a:r>
          </a:p>
          <a:p>
            <a:pPr algn="just"/>
            <a:r>
              <a:rPr lang="en-GB" sz="7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damage</a:t>
            </a:r>
            <a:r>
              <a:rPr lang="en-GB" sz="7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Arial" pitchFamily="34" charset="0"/>
              <a:buChar char="•"/>
            </a:pPr>
            <a:r>
              <a:rPr lang="en-GB" sz="7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May be </a:t>
            </a:r>
            <a:r>
              <a:rPr lang="en-GB" sz="7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released from other concurrent bacterial infections </a:t>
            </a:r>
            <a:r>
              <a:rPr lang="en-GB" sz="7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when</a:t>
            </a:r>
          </a:p>
          <a:p>
            <a:pPr algn="just"/>
            <a:r>
              <a:rPr lang="en-GB" sz="7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</a:t>
            </a:r>
            <a:r>
              <a:rPr lang="en-GB" sz="7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organisms infect the body.</a:t>
            </a:r>
          </a:p>
          <a:p>
            <a:pPr algn="just">
              <a:buFont typeface="Arial" pitchFamily="34" charset="0"/>
              <a:buChar char="•"/>
            </a:pPr>
            <a:r>
              <a:rPr lang="en-GB" sz="7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</a:t>
            </a:r>
            <a:r>
              <a:rPr lang="en-GB" sz="7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Endotoxin</a:t>
            </a:r>
            <a:r>
              <a:rPr lang="en-GB" sz="7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has </a:t>
            </a:r>
            <a:r>
              <a:rPr lang="en-GB" sz="700" dirty="0">
                <a:solidFill>
                  <a:prstClr val="black"/>
                </a:solidFill>
                <a:latin typeface="Times New Roman"/>
                <a:ea typeface="Times New Roman"/>
              </a:rPr>
              <a:t>been detected in infections with </a:t>
            </a:r>
            <a:r>
              <a:rPr lang="en-GB" sz="700" dirty="0" smtClean="0">
                <a:solidFill>
                  <a:prstClr val="black"/>
                </a:solidFill>
                <a:latin typeface="Times New Roman"/>
                <a:ea typeface="Times New Roman"/>
              </a:rPr>
              <a:t>protozoa</a:t>
            </a:r>
          </a:p>
          <a:p>
            <a:pPr algn="just"/>
            <a:r>
              <a:rPr lang="en-GB" sz="7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pathogens </a:t>
            </a:r>
            <a:r>
              <a:rPr lang="en-GB" sz="700" dirty="0">
                <a:solidFill>
                  <a:prstClr val="black"/>
                </a:solidFill>
                <a:latin typeface="Times New Roman"/>
                <a:ea typeface="Times New Roman"/>
              </a:rPr>
              <a:t>such </a:t>
            </a:r>
            <a:r>
              <a:rPr lang="en-GB" sz="700" dirty="0" smtClean="0">
                <a:solidFill>
                  <a:prstClr val="black"/>
                </a:solidFill>
                <a:latin typeface="Times New Roman"/>
                <a:ea typeface="Times New Roman"/>
              </a:rPr>
              <a:t>as African </a:t>
            </a:r>
            <a:r>
              <a:rPr lang="en-GB" sz="700" dirty="0">
                <a:solidFill>
                  <a:prstClr val="black"/>
                </a:solidFill>
                <a:latin typeface="Times New Roman"/>
                <a:ea typeface="Times New Roman"/>
              </a:rPr>
              <a:t>trypanosomes and malaria.</a:t>
            </a:r>
          </a:p>
          <a:p>
            <a:pPr algn="just">
              <a:buFont typeface="Arial" pitchFamily="34" charset="0"/>
              <a:buChar char="•"/>
            </a:pPr>
            <a:r>
              <a:rPr lang="en-GB" sz="7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Can </a:t>
            </a:r>
            <a:r>
              <a:rPr lang="en-GB" sz="700" dirty="0">
                <a:solidFill>
                  <a:prstClr val="black"/>
                </a:solidFill>
                <a:latin typeface="Times New Roman"/>
                <a:ea typeface="Times New Roman"/>
              </a:rPr>
              <a:t>be liberated from the internal membranes of the </a:t>
            </a:r>
            <a:r>
              <a:rPr lang="en-GB" sz="700" dirty="0" smtClean="0">
                <a:solidFill>
                  <a:prstClr val="black"/>
                </a:solidFill>
                <a:latin typeface="Times New Roman"/>
                <a:ea typeface="Times New Roman"/>
              </a:rPr>
              <a:t>trypanosome</a:t>
            </a:r>
          </a:p>
          <a:p>
            <a:pPr algn="just"/>
            <a:r>
              <a:rPr lang="en-GB" sz="7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</a:t>
            </a:r>
            <a:r>
              <a:rPr lang="en-GB" sz="700" dirty="0">
                <a:solidFill>
                  <a:prstClr val="black"/>
                </a:solidFill>
                <a:latin typeface="Times New Roman"/>
                <a:ea typeface="Times New Roman"/>
              </a:rPr>
              <a:t>and thus may be the cause of elevated endotoxin levels in </a:t>
            </a:r>
            <a:r>
              <a:rPr lang="en-GB" sz="700" dirty="0" smtClean="0">
                <a:solidFill>
                  <a:prstClr val="black"/>
                </a:solidFill>
                <a:latin typeface="Times New Roman"/>
                <a:ea typeface="Times New Roman"/>
              </a:rPr>
              <a:t>this </a:t>
            </a:r>
          </a:p>
          <a:p>
            <a:pPr algn="just"/>
            <a:r>
              <a:rPr lang="en-GB" sz="7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infection</a:t>
            </a:r>
            <a:r>
              <a:rPr lang="en-GB" sz="700" dirty="0">
                <a:solidFill>
                  <a:prstClr val="black"/>
                </a:solidFill>
                <a:latin typeface="Times New Roman"/>
                <a:ea typeface="Times New Roman"/>
              </a:rPr>
              <a:t>. </a:t>
            </a:r>
            <a:r>
              <a:rPr lang="en-GB" sz="700" dirty="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n-GB" sz="7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Elevated </a:t>
            </a:r>
            <a:r>
              <a:rPr lang="en-GB" sz="700" dirty="0">
                <a:solidFill>
                  <a:prstClr val="black"/>
                </a:solidFill>
                <a:latin typeface="Times New Roman"/>
                <a:ea typeface="Times New Roman"/>
              </a:rPr>
              <a:t>level </a:t>
            </a:r>
            <a:r>
              <a:rPr lang="en-GB" sz="700" dirty="0" smtClean="0">
                <a:solidFill>
                  <a:prstClr val="black"/>
                </a:solidFill>
                <a:latin typeface="Times New Roman"/>
                <a:ea typeface="Times New Roman"/>
              </a:rPr>
              <a:t>reported </a:t>
            </a:r>
            <a:r>
              <a:rPr lang="en-GB" sz="700" dirty="0">
                <a:solidFill>
                  <a:prstClr val="black"/>
                </a:solidFill>
                <a:latin typeface="Times New Roman"/>
                <a:ea typeface="Times New Roman"/>
              </a:rPr>
              <a:t>in the plasma of patients </a:t>
            </a:r>
            <a:r>
              <a:rPr lang="en-GB" sz="700" dirty="0" smtClean="0">
                <a:solidFill>
                  <a:prstClr val="black"/>
                </a:solidFill>
                <a:latin typeface="Times New Roman"/>
                <a:ea typeface="Times New Roman"/>
              </a:rPr>
              <a:t>and experimental</a:t>
            </a:r>
          </a:p>
          <a:p>
            <a:pPr algn="just"/>
            <a:r>
              <a:rPr lang="en-GB" sz="7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</a:t>
            </a:r>
            <a:r>
              <a:rPr lang="en-GB" sz="700" dirty="0">
                <a:solidFill>
                  <a:prstClr val="black"/>
                </a:solidFill>
                <a:latin typeface="Times New Roman"/>
                <a:ea typeface="Times New Roman"/>
              </a:rPr>
              <a:t>mouse infected with </a:t>
            </a:r>
            <a:r>
              <a:rPr lang="en-GB" sz="7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T.b.gambiense</a:t>
            </a:r>
            <a:r>
              <a:rPr lang="en-GB" sz="7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GB" sz="700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n-GB" sz="7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</a:t>
            </a:r>
            <a:r>
              <a:rPr lang="en-GB" sz="7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Endotoxin</a:t>
            </a:r>
            <a:r>
              <a:rPr lang="en-GB" sz="7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has </a:t>
            </a:r>
            <a:r>
              <a:rPr lang="en-GB" sz="700" dirty="0">
                <a:solidFill>
                  <a:prstClr val="black"/>
                </a:solidFill>
                <a:latin typeface="Times New Roman"/>
                <a:ea typeface="Times New Roman"/>
              </a:rPr>
              <a:t>not been studied </a:t>
            </a:r>
            <a:r>
              <a:rPr lang="en-GB" sz="700" dirty="0" smtClean="0">
                <a:solidFill>
                  <a:prstClr val="black"/>
                </a:solidFill>
                <a:latin typeface="Times New Roman"/>
                <a:ea typeface="Times New Roman"/>
              </a:rPr>
              <a:t>in </a:t>
            </a:r>
            <a:r>
              <a:rPr lang="en-GB" sz="700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T.b.rhodesiense</a:t>
            </a:r>
            <a:r>
              <a:rPr lang="en-GB" sz="7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infection.  </a:t>
            </a:r>
          </a:p>
          <a:p>
            <a:pPr algn="just"/>
            <a:r>
              <a:rPr lang="en-GB" sz="7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</a:t>
            </a:r>
            <a:endParaRPr lang="en-GB" sz="700" dirty="0">
              <a:solidFill>
                <a:prstClr val="black"/>
              </a:solidFill>
              <a:ea typeface="Times New Roman"/>
              <a:cs typeface="Arial"/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 flipV="1">
            <a:off x="5764112" y="2479796"/>
            <a:ext cx="476088" cy="20709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3886200" y="4038600"/>
            <a:ext cx="838200" cy="1524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5562600" y="4038600"/>
            <a:ext cx="762000" cy="1524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553200" y="6096000"/>
            <a:ext cx="3047999" cy="559782"/>
          </a:xfrm>
          <a:prstGeom prst="rect">
            <a:avLst/>
          </a:prstGeom>
          <a:noFill/>
        </p:spPr>
        <p:txBody>
          <a:bodyPr wrap="square" lIns="20967" tIns="10484" rIns="20967" bIns="10484" rtlCol="0">
            <a:spAutoFit/>
          </a:bodyPr>
          <a:lstStyle/>
          <a:p>
            <a:pPr algn="just"/>
            <a:r>
              <a:rPr lang="en-US" sz="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Acknowledgements: </a:t>
            </a:r>
            <a:r>
              <a:rPr lang="en-US" sz="700" dirty="0" smtClean="0">
                <a:latin typeface="Times New Roman" pitchFamily="18" charset="0"/>
                <a:cs typeface="Times New Roman" pitchFamily="18" charset="0"/>
              </a:rPr>
              <a:t>Many thanks to the Libyan government and the cultural affairs in the Libyan Embassy in London for the financial support to my study, and thank the University of Aberdeen that I am studying in, and special thanks to my supervisor Dr. Jeremy Stenberg for advices and assistance. Also, I thank  all laboratory technicians who helped me during my lab work.</a:t>
            </a:r>
          </a:p>
        </p:txBody>
      </p:sp>
    </p:spTree>
    <p:extLst>
      <p:ext uri="{BB962C8B-B14F-4D97-AF65-F5344CB8AC3E}">
        <p14:creationId xmlns:p14="http://schemas.microsoft.com/office/powerpoint/2010/main" val="369702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3429</TotalTime>
  <Words>937</Words>
  <Application>Microsoft Office PowerPoint</Application>
  <PresentationFormat>A4 Paper (210x297 mm)</PresentationFormat>
  <Paragraphs>126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Slide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Aboubaker, Eltayb Abdelwahab</dc:creator>
  <cp:lastModifiedBy>Fatima Geele</cp:lastModifiedBy>
  <cp:revision>102</cp:revision>
  <cp:lastPrinted>2013-11-27T18:33:38Z</cp:lastPrinted>
  <dcterms:created xsi:type="dcterms:W3CDTF">2006-08-16T00:00:00Z</dcterms:created>
  <dcterms:modified xsi:type="dcterms:W3CDTF">2014-05-08T12:47:21Z</dcterms:modified>
</cp:coreProperties>
</file>